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64" r:id="rId5"/>
    <p:sldId id="265" r:id="rId6"/>
    <p:sldId id="266" r:id="rId7"/>
    <p:sldId id="267" r:id="rId8"/>
    <p:sldId id="268" r:id="rId9"/>
    <p:sldId id="269" r:id="rId10"/>
    <p:sldId id="271" r:id="rId11"/>
    <p:sldId id="258" r:id="rId12"/>
    <p:sldId id="272" r:id="rId13"/>
    <p:sldId id="274" r:id="rId14"/>
    <p:sldId id="275" r:id="rId15"/>
    <p:sldId id="26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1F01"/>
    <a:srgbClr val="F7E0C0"/>
    <a:srgbClr val="764228"/>
    <a:srgbClr val="7044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80" d="100"/>
          <a:sy n="80" d="100"/>
        </p:scale>
        <p:origin x="782" y="1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BB71F4-A878-4D11-A03F-E28625E38C8B}"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88C60301-DEBA-4D34-A46E-B56C8CFB59FB}">
      <dgm:prSet/>
      <dgm:spPr/>
      <dgm:t>
        <a:bodyPr/>
        <a:lstStyle/>
        <a:p>
          <a:pPr>
            <a:lnSpc>
              <a:spcPct val="100000"/>
            </a:lnSpc>
            <a:defRPr b="1"/>
          </a:pPr>
          <a:r>
            <a:rPr lang="en-US" dirty="0">
              <a:solidFill>
                <a:srgbClr val="561F01"/>
              </a:solidFill>
            </a:rPr>
            <a:t>Tools</a:t>
          </a:r>
        </a:p>
      </dgm:t>
    </dgm:pt>
    <dgm:pt modelId="{B74DDF4C-F40A-4768-8B69-FA380B0E3181}" type="parTrans" cxnId="{F6103B98-F43B-4E4D-AE23-4B6AB74BC3AF}">
      <dgm:prSet/>
      <dgm:spPr/>
      <dgm:t>
        <a:bodyPr/>
        <a:lstStyle/>
        <a:p>
          <a:endParaRPr lang="en-US"/>
        </a:p>
      </dgm:t>
    </dgm:pt>
    <dgm:pt modelId="{0A08CF4E-A034-4EB6-9C77-13A33BE402A8}" type="sibTrans" cxnId="{F6103B98-F43B-4E4D-AE23-4B6AB74BC3AF}">
      <dgm:prSet/>
      <dgm:spPr/>
      <dgm:t>
        <a:bodyPr/>
        <a:lstStyle/>
        <a:p>
          <a:endParaRPr lang="en-US"/>
        </a:p>
      </dgm:t>
    </dgm:pt>
    <dgm:pt modelId="{F0C6AAD7-8F7F-4680-A50A-F08C48453B4B}">
      <dgm:prSet/>
      <dgm:spPr/>
      <dgm:t>
        <a:bodyPr/>
        <a:lstStyle/>
        <a:p>
          <a:pPr>
            <a:lnSpc>
              <a:spcPct val="100000"/>
            </a:lnSpc>
          </a:pPr>
          <a:r>
            <a:rPr lang="en-US"/>
            <a:t>Python Interpreter.</a:t>
          </a:r>
        </a:p>
      </dgm:t>
    </dgm:pt>
    <dgm:pt modelId="{B2903049-439E-4F8B-8111-15246FC5FEEF}" type="parTrans" cxnId="{EB577235-8746-42D6-BE6C-8BC0C94A8133}">
      <dgm:prSet/>
      <dgm:spPr/>
      <dgm:t>
        <a:bodyPr/>
        <a:lstStyle/>
        <a:p>
          <a:endParaRPr lang="en-US"/>
        </a:p>
      </dgm:t>
    </dgm:pt>
    <dgm:pt modelId="{94F18F0D-D31A-4701-9FCB-65A0078F6B0A}" type="sibTrans" cxnId="{EB577235-8746-42D6-BE6C-8BC0C94A8133}">
      <dgm:prSet/>
      <dgm:spPr/>
      <dgm:t>
        <a:bodyPr/>
        <a:lstStyle/>
        <a:p>
          <a:endParaRPr lang="en-US"/>
        </a:p>
      </dgm:t>
    </dgm:pt>
    <dgm:pt modelId="{23EAC22E-D555-41F8-B0F0-E02CCDDDCC48}">
      <dgm:prSet/>
      <dgm:spPr/>
      <dgm:t>
        <a:bodyPr/>
        <a:lstStyle/>
        <a:p>
          <a:pPr>
            <a:lnSpc>
              <a:spcPct val="100000"/>
            </a:lnSpc>
          </a:pPr>
          <a:r>
            <a:rPr lang="en-US"/>
            <a:t>Anaconda.</a:t>
          </a:r>
        </a:p>
      </dgm:t>
    </dgm:pt>
    <dgm:pt modelId="{D73EC709-6228-4879-B746-BAE44AFA2E53}" type="parTrans" cxnId="{6072DD5D-F25A-4948-A1A5-10062970D874}">
      <dgm:prSet/>
      <dgm:spPr/>
      <dgm:t>
        <a:bodyPr/>
        <a:lstStyle/>
        <a:p>
          <a:endParaRPr lang="en-US"/>
        </a:p>
      </dgm:t>
    </dgm:pt>
    <dgm:pt modelId="{1828B985-8719-4DAC-89AE-4E8141AB5C3C}" type="sibTrans" cxnId="{6072DD5D-F25A-4948-A1A5-10062970D874}">
      <dgm:prSet/>
      <dgm:spPr/>
      <dgm:t>
        <a:bodyPr/>
        <a:lstStyle/>
        <a:p>
          <a:endParaRPr lang="en-US"/>
        </a:p>
      </dgm:t>
    </dgm:pt>
    <dgm:pt modelId="{3AA78A77-0F4C-4D15-A76C-5E56116C2587}">
      <dgm:prSet/>
      <dgm:spPr/>
      <dgm:t>
        <a:bodyPr/>
        <a:lstStyle/>
        <a:p>
          <a:pPr>
            <a:lnSpc>
              <a:spcPct val="100000"/>
            </a:lnSpc>
          </a:pPr>
          <a:r>
            <a:rPr lang="en-US"/>
            <a:t>Powershell.</a:t>
          </a:r>
        </a:p>
      </dgm:t>
    </dgm:pt>
    <dgm:pt modelId="{F3DB1AD0-DCDC-4D04-91F5-B3CD07CCFD84}" type="parTrans" cxnId="{41694ADF-1723-42E0-805E-C3ADF041F6A3}">
      <dgm:prSet/>
      <dgm:spPr/>
      <dgm:t>
        <a:bodyPr/>
        <a:lstStyle/>
        <a:p>
          <a:endParaRPr lang="en-US"/>
        </a:p>
      </dgm:t>
    </dgm:pt>
    <dgm:pt modelId="{E5447A58-6DCE-4DEF-95CE-8F747AFB485A}" type="sibTrans" cxnId="{41694ADF-1723-42E0-805E-C3ADF041F6A3}">
      <dgm:prSet/>
      <dgm:spPr/>
      <dgm:t>
        <a:bodyPr/>
        <a:lstStyle/>
        <a:p>
          <a:endParaRPr lang="en-US"/>
        </a:p>
      </dgm:t>
    </dgm:pt>
    <dgm:pt modelId="{9576E55F-6591-42BC-B3AE-43C6B8036D80}">
      <dgm:prSet/>
      <dgm:spPr/>
      <dgm:t>
        <a:bodyPr/>
        <a:lstStyle/>
        <a:p>
          <a:pPr>
            <a:lnSpc>
              <a:spcPct val="100000"/>
            </a:lnSpc>
            <a:defRPr b="1"/>
          </a:pPr>
          <a:r>
            <a:rPr lang="en-US" dirty="0">
              <a:solidFill>
                <a:srgbClr val="561F01"/>
              </a:solidFill>
            </a:rPr>
            <a:t>Techniques</a:t>
          </a:r>
        </a:p>
      </dgm:t>
    </dgm:pt>
    <dgm:pt modelId="{B65A9042-9B14-4323-A119-5FBC40279204}" type="parTrans" cxnId="{232C2E7B-1FD4-4F35-9A35-28ED67512EB4}">
      <dgm:prSet/>
      <dgm:spPr/>
      <dgm:t>
        <a:bodyPr/>
        <a:lstStyle/>
        <a:p>
          <a:endParaRPr lang="en-US"/>
        </a:p>
      </dgm:t>
    </dgm:pt>
    <dgm:pt modelId="{06EE1154-E45E-4408-9529-DDFDB0A7D678}" type="sibTrans" cxnId="{232C2E7B-1FD4-4F35-9A35-28ED67512EB4}">
      <dgm:prSet/>
      <dgm:spPr/>
      <dgm:t>
        <a:bodyPr/>
        <a:lstStyle/>
        <a:p>
          <a:endParaRPr lang="en-US"/>
        </a:p>
      </dgm:t>
    </dgm:pt>
    <dgm:pt modelId="{298614AF-8426-445B-94A3-EFAD6B59FA92}">
      <dgm:prSet/>
      <dgm:spPr/>
      <dgm:t>
        <a:bodyPr/>
        <a:lstStyle/>
        <a:p>
          <a:pPr>
            <a:lnSpc>
              <a:spcPct val="100000"/>
            </a:lnSpc>
          </a:pPr>
          <a:r>
            <a:rPr lang="en-US"/>
            <a:t>Move generation and board visualization</a:t>
          </a:r>
        </a:p>
      </dgm:t>
    </dgm:pt>
    <dgm:pt modelId="{9861BBEF-5006-455B-B51D-54299B9D8468}" type="parTrans" cxnId="{1BEC0321-FBD1-4EF9-92A9-72C56FDCD60D}">
      <dgm:prSet/>
      <dgm:spPr/>
      <dgm:t>
        <a:bodyPr/>
        <a:lstStyle/>
        <a:p>
          <a:endParaRPr lang="en-US"/>
        </a:p>
      </dgm:t>
    </dgm:pt>
    <dgm:pt modelId="{6BF6E7DC-1273-4473-8B90-897B96B677DF}" type="sibTrans" cxnId="{1BEC0321-FBD1-4EF9-92A9-72C56FDCD60D}">
      <dgm:prSet/>
      <dgm:spPr/>
      <dgm:t>
        <a:bodyPr/>
        <a:lstStyle/>
        <a:p>
          <a:endParaRPr lang="en-US"/>
        </a:p>
      </dgm:t>
    </dgm:pt>
    <dgm:pt modelId="{7EEA168F-1681-446D-8C33-F845FA619695}">
      <dgm:prSet/>
      <dgm:spPr/>
      <dgm:t>
        <a:bodyPr/>
        <a:lstStyle/>
        <a:p>
          <a:pPr>
            <a:lnSpc>
              <a:spcPct val="100000"/>
            </a:lnSpc>
          </a:pPr>
          <a:r>
            <a:rPr lang="en-US"/>
            <a:t>Position Evaluation</a:t>
          </a:r>
        </a:p>
      </dgm:t>
    </dgm:pt>
    <dgm:pt modelId="{2B510A61-0273-402C-B3A9-B62A6CE93E0C}" type="parTrans" cxnId="{F4925ECA-A36C-4420-A2FA-374570233154}">
      <dgm:prSet/>
      <dgm:spPr/>
      <dgm:t>
        <a:bodyPr/>
        <a:lstStyle/>
        <a:p>
          <a:endParaRPr lang="en-US"/>
        </a:p>
      </dgm:t>
    </dgm:pt>
    <dgm:pt modelId="{E1FCCD0A-7D2A-4358-B256-75370CD77BD9}" type="sibTrans" cxnId="{F4925ECA-A36C-4420-A2FA-374570233154}">
      <dgm:prSet/>
      <dgm:spPr/>
      <dgm:t>
        <a:bodyPr/>
        <a:lstStyle/>
        <a:p>
          <a:endParaRPr lang="en-US"/>
        </a:p>
      </dgm:t>
    </dgm:pt>
    <dgm:pt modelId="{4E08A98E-04FB-48EB-BF58-69ECCE592B99}">
      <dgm:prSet/>
      <dgm:spPr/>
      <dgm:t>
        <a:bodyPr/>
        <a:lstStyle/>
        <a:p>
          <a:pPr>
            <a:lnSpc>
              <a:spcPct val="100000"/>
            </a:lnSpc>
          </a:pPr>
          <a:r>
            <a:rPr lang="en-US"/>
            <a:t>Search tree using Minimax</a:t>
          </a:r>
        </a:p>
      </dgm:t>
    </dgm:pt>
    <dgm:pt modelId="{4E14EC1A-5D9C-4091-A032-39260A15CCC3}" type="parTrans" cxnId="{13DAF139-06E7-46B7-8A99-DE1745A49AA1}">
      <dgm:prSet/>
      <dgm:spPr/>
      <dgm:t>
        <a:bodyPr/>
        <a:lstStyle/>
        <a:p>
          <a:endParaRPr lang="en-US"/>
        </a:p>
      </dgm:t>
    </dgm:pt>
    <dgm:pt modelId="{FF060589-EE20-4BF8-9FB2-80842E975006}" type="sibTrans" cxnId="{13DAF139-06E7-46B7-8A99-DE1745A49AA1}">
      <dgm:prSet/>
      <dgm:spPr/>
      <dgm:t>
        <a:bodyPr/>
        <a:lstStyle/>
        <a:p>
          <a:endParaRPr lang="en-US"/>
        </a:p>
      </dgm:t>
    </dgm:pt>
    <dgm:pt modelId="{391E207D-B04C-4B08-968A-85E5EBEADD0E}">
      <dgm:prSet/>
      <dgm:spPr/>
      <dgm:t>
        <a:bodyPr/>
        <a:lstStyle/>
        <a:p>
          <a:pPr>
            <a:lnSpc>
              <a:spcPct val="100000"/>
            </a:lnSpc>
          </a:pPr>
          <a:r>
            <a:rPr lang="en-US"/>
            <a:t>Alpha beta pruning</a:t>
          </a:r>
        </a:p>
      </dgm:t>
    </dgm:pt>
    <dgm:pt modelId="{B64ED559-06C5-4C7B-9157-E9073D7CF6EE}" type="parTrans" cxnId="{01646E1C-F687-4007-8DE1-E7487D937D45}">
      <dgm:prSet/>
      <dgm:spPr/>
      <dgm:t>
        <a:bodyPr/>
        <a:lstStyle/>
        <a:p>
          <a:endParaRPr lang="en-US"/>
        </a:p>
      </dgm:t>
    </dgm:pt>
    <dgm:pt modelId="{E9799E9D-8C12-4B2C-A06D-B76B7DF2DF35}" type="sibTrans" cxnId="{01646E1C-F687-4007-8DE1-E7487D937D45}">
      <dgm:prSet/>
      <dgm:spPr/>
      <dgm:t>
        <a:bodyPr/>
        <a:lstStyle/>
        <a:p>
          <a:endParaRPr lang="en-US"/>
        </a:p>
      </dgm:t>
    </dgm:pt>
    <dgm:pt modelId="{C7C4358B-2BD1-4465-A400-FBEA79308310}" type="pres">
      <dgm:prSet presAssocID="{62BB71F4-A878-4D11-A03F-E28625E38C8B}" presName="root" presStyleCnt="0">
        <dgm:presLayoutVars>
          <dgm:dir/>
          <dgm:resizeHandles val="exact"/>
        </dgm:presLayoutVars>
      </dgm:prSet>
      <dgm:spPr/>
    </dgm:pt>
    <dgm:pt modelId="{0787801E-8C2A-4C1B-AA41-947E08562AC1}" type="pres">
      <dgm:prSet presAssocID="{88C60301-DEBA-4D34-A46E-B56C8CFB59FB}" presName="compNode" presStyleCnt="0"/>
      <dgm:spPr/>
    </dgm:pt>
    <dgm:pt modelId="{6908E757-3498-4084-96A1-66ED45626F71}" type="pres">
      <dgm:prSet presAssocID="{88C60301-DEBA-4D34-A46E-B56C8CFB59F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obot"/>
        </a:ext>
      </dgm:extLst>
    </dgm:pt>
    <dgm:pt modelId="{2D2C9A78-E09A-4017-A54E-C24CBDD75102}" type="pres">
      <dgm:prSet presAssocID="{88C60301-DEBA-4D34-A46E-B56C8CFB59FB}" presName="iconSpace" presStyleCnt="0"/>
      <dgm:spPr/>
    </dgm:pt>
    <dgm:pt modelId="{F6A8B1E6-41DF-4922-A6F9-46BA1371D814}" type="pres">
      <dgm:prSet presAssocID="{88C60301-DEBA-4D34-A46E-B56C8CFB59FB}" presName="parTx" presStyleLbl="revTx" presStyleIdx="0" presStyleCnt="4">
        <dgm:presLayoutVars>
          <dgm:chMax val="0"/>
          <dgm:chPref val="0"/>
        </dgm:presLayoutVars>
      </dgm:prSet>
      <dgm:spPr/>
    </dgm:pt>
    <dgm:pt modelId="{39F7BAFA-8520-4C47-AAF7-65E3B7F7293D}" type="pres">
      <dgm:prSet presAssocID="{88C60301-DEBA-4D34-A46E-B56C8CFB59FB}" presName="txSpace" presStyleCnt="0"/>
      <dgm:spPr/>
    </dgm:pt>
    <dgm:pt modelId="{C890AEDB-0C73-43EB-9217-91EEB2593662}" type="pres">
      <dgm:prSet presAssocID="{88C60301-DEBA-4D34-A46E-B56C8CFB59FB}" presName="desTx" presStyleLbl="revTx" presStyleIdx="1" presStyleCnt="4">
        <dgm:presLayoutVars/>
      </dgm:prSet>
      <dgm:spPr/>
    </dgm:pt>
    <dgm:pt modelId="{A515D368-72F0-4DC9-8202-5AC1B1EF0922}" type="pres">
      <dgm:prSet presAssocID="{0A08CF4E-A034-4EB6-9C77-13A33BE402A8}" presName="sibTrans" presStyleCnt="0"/>
      <dgm:spPr/>
    </dgm:pt>
    <dgm:pt modelId="{789BACC8-E5A4-4C59-85DD-93CE032D1BBE}" type="pres">
      <dgm:prSet presAssocID="{9576E55F-6591-42BC-B3AE-43C6B8036D80}" presName="compNode" presStyleCnt="0"/>
      <dgm:spPr/>
    </dgm:pt>
    <dgm:pt modelId="{2FDA4A62-138E-4C89-A687-78777455ADB2}" type="pres">
      <dgm:prSet presAssocID="{9576E55F-6591-42BC-B3AE-43C6B8036D8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ciduous tree"/>
        </a:ext>
      </dgm:extLst>
    </dgm:pt>
    <dgm:pt modelId="{6C206EDD-8C1B-4B62-8938-6215B0B05804}" type="pres">
      <dgm:prSet presAssocID="{9576E55F-6591-42BC-B3AE-43C6B8036D80}" presName="iconSpace" presStyleCnt="0"/>
      <dgm:spPr/>
    </dgm:pt>
    <dgm:pt modelId="{7C2192E6-E097-4582-B0A3-D76864F0AE3B}" type="pres">
      <dgm:prSet presAssocID="{9576E55F-6591-42BC-B3AE-43C6B8036D80}" presName="parTx" presStyleLbl="revTx" presStyleIdx="2" presStyleCnt="4">
        <dgm:presLayoutVars>
          <dgm:chMax val="0"/>
          <dgm:chPref val="0"/>
        </dgm:presLayoutVars>
      </dgm:prSet>
      <dgm:spPr/>
    </dgm:pt>
    <dgm:pt modelId="{26FFA073-C99E-40D2-B712-2A6A3B8D83C1}" type="pres">
      <dgm:prSet presAssocID="{9576E55F-6591-42BC-B3AE-43C6B8036D80}" presName="txSpace" presStyleCnt="0"/>
      <dgm:spPr/>
    </dgm:pt>
    <dgm:pt modelId="{439A074F-48E9-45D9-BEAA-59659B738903}" type="pres">
      <dgm:prSet presAssocID="{9576E55F-6591-42BC-B3AE-43C6B8036D80}" presName="desTx" presStyleLbl="revTx" presStyleIdx="3" presStyleCnt="4">
        <dgm:presLayoutVars/>
      </dgm:prSet>
      <dgm:spPr/>
    </dgm:pt>
  </dgm:ptLst>
  <dgm:cxnLst>
    <dgm:cxn modelId="{4F1D910E-5850-4E3D-B15C-77FEC4383198}" type="presOf" srcId="{7EEA168F-1681-446D-8C33-F845FA619695}" destId="{439A074F-48E9-45D9-BEAA-59659B738903}" srcOrd="0" destOrd="1" presId="urn:microsoft.com/office/officeart/2018/5/layout/CenteredIconLabelDescriptionList"/>
    <dgm:cxn modelId="{8AD91B18-CBFA-4DC9-A7C4-E34751E1A375}" type="presOf" srcId="{62BB71F4-A878-4D11-A03F-E28625E38C8B}" destId="{C7C4358B-2BD1-4465-A400-FBEA79308310}" srcOrd="0" destOrd="0" presId="urn:microsoft.com/office/officeart/2018/5/layout/CenteredIconLabelDescriptionList"/>
    <dgm:cxn modelId="{10140D1B-0737-4539-9B2B-B81155694EF5}" type="presOf" srcId="{F0C6AAD7-8F7F-4680-A50A-F08C48453B4B}" destId="{C890AEDB-0C73-43EB-9217-91EEB2593662}" srcOrd="0" destOrd="0" presId="urn:microsoft.com/office/officeart/2018/5/layout/CenteredIconLabelDescriptionList"/>
    <dgm:cxn modelId="{01646E1C-F687-4007-8DE1-E7487D937D45}" srcId="{9576E55F-6591-42BC-B3AE-43C6B8036D80}" destId="{391E207D-B04C-4B08-968A-85E5EBEADD0E}" srcOrd="3" destOrd="0" parTransId="{B64ED559-06C5-4C7B-9157-E9073D7CF6EE}" sibTransId="{E9799E9D-8C12-4B2C-A06D-B76B7DF2DF35}"/>
    <dgm:cxn modelId="{E749CF20-D647-43FC-B3E7-8F3647748046}" type="presOf" srcId="{298614AF-8426-445B-94A3-EFAD6B59FA92}" destId="{439A074F-48E9-45D9-BEAA-59659B738903}" srcOrd="0" destOrd="0" presId="urn:microsoft.com/office/officeart/2018/5/layout/CenteredIconLabelDescriptionList"/>
    <dgm:cxn modelId="{1BEC0321-FBD1-4EF9-92A9-72C56FDCD60D}" srcId="{9576E55F-6591-42BC-B3AE-43C6B8036D80}" destId="{298614AF-8426-445B-94A3-EFAD6B59FA92}" srcOrd="0" destOrd="0" parTransId="{9861BBEF-5006-455B-B51D-54299B9D8468}" sibTransId="{6BF6E7DC-1273-4473-8B90-897B96B677DF}"/>
    <dgm:cxn modelId="{EB577235-8746-42D6-BE6C-8BC0C94A8133}" srcId="{88C60301-DEBA-4D34-A46E-B56C8CFB59FB}" destId="{F0C6AAD7-8F7F-4680-A50A-F08C48453B4B}" srcOrd="0" destOrd="0" parTransId="{B2903049-439E-4F8B-8111-15246FC5FEEF}" sibTransId="{94F18F0D-D31A-4701-9FCB-65A0078F6B0A}"/>
    <dgm:cxn modelId="{13DAF139-06E7-46B7-8A99-DE1745A49AA1}" srcId="{9576E55F-6591-42BC-B3AE-43C6B8036D80}" destId="{4E08A98E-04FB-48EB-BF58-69ECCE592B99}" srcOrd="2" destOrd="0" parTransId="{4E14EC1A-5D9C-4091-A032-39260A15CCC3}" sibTransId="{FF060589-EE20-4BF8-9FB2-80842E975006}"/>
    <dgm:cxn modelId="{6072DD5D-F25A-4948-A1A5-10062970D874}" srcId="{88C60301-DEBA-4D34-A46E-B56C8CFB59FB}" destId="{23EAC22E-D555-41F8-B0F0-E02CCDDDCC48}" srcOrd="1" destOrd="0" parTransId="{D73EC709-6228-4879-B746-BAE44AFA2E53}" sibTransId="{1828B985-8719-4DAC-89AE-4E8141AB5C3C}"/>
    <dgm:cxn modelId="{39585B45-3C03-4523-839F-8E02E99D384F}" type="presOf" srcId="{88C60301-DEBA-4D34-A46E-B56C8CFB59FB}" destId="{F6A8B1E6-41DF-4922-A6F9-46BA1371D814}" srcOrd="0" destOrd="0" presId="urn:microsoft.com/office/officeart/2018/5/layout/CenteredIconLabelDescriptionList"/>
    <dgm:cxn modelId="{880E6253-8F86-40FB-89BA-71D0DD6E212B}" type="presOf" srcId="{23EAC22E-D555-41F8-B0F0-E02CCDDDCC48}" destId="{C890AEDB-0C73-43EB-9217-91EEB2593662}" srcOrd="0" destOrd="1" presId="urn:microsoft.com/office/officeart/2018/5/layout/CenteredIconLabelDescriptionList"/>
    <dgm:cxn modelId="{1499AA55-CC57-4F55-A74E-41FE8E822991}" type="presOf" srcId="{3AA78A77-0F4C-4D15-A76C-5E56116C2587}" destId="{C890AEDB-0C73-43EB-9217-91EEB2593662}" srcOrd="0" destOrd="2" presId="urn:microsoft.com/office/officeart/2018/5/layout/CenteredIconLabelDescriptionList"/>
    <dgm:cxn modelId="{232C2E7B-1FD4-4F35-9A35-28ED67512EB4}" srcId="{62BB71F4-A878-4D11-A03F-E28625E38C8B}" destId="{9576E55F-6591-42BC-B3AE-43C6B8036D80}" srcOrd="1" destOrd="0" parTransId="{B65A9042-9B14-4323-A119-5FBC40279204}" sibTransId="{06EE1154-E45E-4408-9529-DDFDB0A7D678}"/>
    <dgm:cxn modelId="{F6103B98-F43B-4E4D-AE23-4B6AB74BC3AF}" srcId="{62BB71F4-A878-4D11-A03F-E28625E38C8B}" destId="{88C60301-DEBA-4D34-A46E-B56C8CFB59FB}" srcOrd="0" destOrd="0" parTransId="{B74DDF4C-F40A-4768-8B69-FA380B0E3181}" sibTransId="{0A08CF4E-A034-4EB6-9C77-13A33BE402A8}"/>
    <dgm:cxn modelId="{F4925ECA-A36C-4420-A2FA-374570233154}" srcId="{9576E55F-6591-42BC-B3AE-43C6B8036D80}" destId="{7EEA168F-1681-446D-8C33-F845FA619695}" srcOrd="1" destOrd="0" parTransId="{2B510A61-0273-402C-B3A9-B62A6CE93E0C}" sibTransId="{E1FCCD0A-7D2A-4358-B256-75370CD77BD9}"/>
    <dgm:cxn modelId="{729F92D7-2098-41E7-9986-137CC53539A7}" type="presOf" srcId="{9576E55F-6591-42BC-B3AE-43C6B8036D80}" destId="{7C2192E6-E097-4582-B0A3-D76864F0AE3B}" srcOrd="0" destOrd="0" presId="urn:microsoft.com/office/officeart/2018/5/layout/CenteredIconLabelDescriptionList"/>
    <dgm:cxn modelId="{140305DF-0EFB-4B30-8177-DC3891AC9C33}" type="presOf" srcId="{4E08A98E-04FB-48EB-BF58-69ECCE592B99}" destId="{439A074F-48E9-45D9-BEAA-59659B738903}" srcOrd="0" destOrd="2" presId="urn:microsoft.com/office/officeart/2018/5/layout/CenteredIconLabelDescriptionList"/>
    <dgm:cxn modelId="{41694ADF-1723-42E0-805E-C3ADF041F6A3}" srcId="{88C60301-DEBA-4D34-A46E-B56C8CFB59FB}" destId="{3AA78A77-0F4C-4D15-A76C-5E56116C2587}" srcOrd="2" destOrd="0" parTransId="{F3DB1AD0-DCDC-4D04-91F5-B3CD07CCFD84}" sibTransId="{E5447A58-6DCE-4DEF-95CE-8F747AFB485A}"/>
    <dgm:cxn modelId="{696694EF-6304-4243-AF1C-F3313387A26B}" type="presOf" srcId="{391E207D-B04C-4B08-968A-85E5EBEADD0E}" destId="{439A074F-48E9-45D9-BEAA-59659B738903}" srcOrd="0" destOrd="3" presId="urn:microsoft.com/office/officeart/2018/5/layout/CenteredIconLabelDescriptionList"/>
    <dgm:cxn modelId="{42FA4509-FB78-4F51-9A65-DF1A16ECA376}" type="presParOf" srcId="{C7C4358B-2BD1-4465-A400-FBEA79308310}" destId="{0787801E-8C2A-4C1B-AA41-947E08562AC1}" srcOrd="0" destOrd="0" presId="urn:microsoft.com/office/officeart/2018/5/layout/CenteredIconLabelDescriptionList"/>
    <dgm:cxn modelId="{5F1FDE10-B184-4741-A29A-0A7DF68A5625}" type="presParOf" srcId="{0787801E-8C2A-4C1B-AA41-947E08562AC1}" destId="{6908E757-3498-4084-96A1-66ED45626F71}" srcOrd="0" destOrd="0" presId="urn:microsoft.com/office/officeart/2018/5/layout/CenteredIconLabelDescriptionList"/>
    <dgm:cxn modelId="{65BB1FE1-E3A1-43CF-AC5D-1F5DDB416531}" type="presParOf" srcId="{0787801E-8C2A-4C1B-AA41-947E08562AC1}" destId="{2D2C9A78-E09A-4017-A54E-C24CBDD75102}" srcOrd="1" destOrd="0" presId="urn:microsoft.com/office/officeart/2018/5/layout/CenteredIconLabelDescriptionList"/>
    <dgm:cxn modelId="{C1897C85-00C3-4A60-B2FD-747AB037790A}" type="presParOf" srcId="{0787801E-8C2A-4C1B-AA41-947E08562AC1}" destId="{F6A8B1E6-41DF-4922-A6F9-46BA1371D814}" srcOrd="2" destOrd="0" presId="urn:microsoft.com/office/officeart/2018/5/layout/CenteredIconLabelDescriptionList"/>
    <dgm:cxn modelId="{1CEEA4D3-3D50-4F3B-BA4F-B3E24976C12A}" type="presParOf" srcId="{0787801E-8C2A-4C1B-AA41-947E08562AC1}" destId="{39F7BAFA-8520-4C47-AAF7-65E3B7F7293D}" srcOrd="3" destOrd="0" presId="urn:microsoft.com/office/officeart/2018/5/layout/CenteredIconLabelDescriptionList"/>
    <dgm:cxn modelId="{4E9A8836-28CC-4D56-B57B-746E7256EA99}" type="presParOf" srcId="{0787801E-8C2A-4C1B-AA41-947E08562AC1}" destId="{C890AEDB-0C73-43EB-9217-91EEB2593662}" srcOrd="4" destOrd="0" presId="urn:microsoft.com/office/officeart/2018/5/layout/CenteredIconLabelDescriptionList"/>
    <dgm:cxn modelId="{EB939D2C-6312-4AA0-97F3-289866022D30}" type="presParOf" srcId="{C7C4358B-2BD1-4465-A400-FBEA79308310}" destId="{A515D368-72F0-4DC9-8202-5AC1B1EF0922}" srcOrd="1" destOrd="0" presId="urn:microsoft.com/office/officeart/2018/5/layout/CenteredIconLabelDescriptionList"/>
    <dgm:cxn modelId="{CA0110DD-F4BB-4B06-99F3-D40885B831A7}" type="presParOf" srcId="{C7C4358B-2BD1-4465-A400-FBEA79308310}" destId="{789BACC8-E5A4-4C59-85DD-93CE032D1BBE}" srcOrd="2" destOrd="0" presId="urn:microsoft.com/office/officeart/2018/5/layout/CenteredIconLabelDescriptionList"/>
    <dgm:cxn modelId="{869BC101-4EE2-4A5E-B10B-DCF1AB27CDFB}" type="presParOf" srcId="{789BACC8-E5A4-4C59-85DD-93CE032D1BBE}" destId="{2FDA4A62-138E-4C89-A687-78777455ADB2}" srcOrd="0" destOrd="0" presId="urn:microsoft.com/office/officeart/2018/5/layout/CenteredIconLabelDescriptionList"/>
    <dgm:cxn modelId="{21F42D26-BC4F-46F9-807D-2EFACD0750C1}" type="presParOf" srcId="{789BACC8-E5A4-4C59-85DD-93CE032D1BBE}" destId="{6C206EDD-8C1B-4B62-8938-6215B0B05804}" srcOrd="1" destOrd="0" presId="urn:microsoft.com/office/officeart/2018/5/layout/CenteredIconLabelDescriptionList"/>
    <dgm:cxn modelId="{BF7C133D-9162-45EF-9A34-B6756F5DC834}" type="presParOf" srcId="{789BACC8-E5A4-4C59-85DD-93CE032D1BBE}" destId="{7C2192E6-E097-4582-B0A3-D76864F0AE3B}" srcOrd="2" destOrd="0" presId="urn:microsoft.com/office/officeart/2018/5/layout/CenteredIconLabelDescriptionList"/>
    <dgm:cxn modelId="{C3765C0F-A298-48D4-95B6-1D0611E5BDB9}" type="presParOf" srcId="{789BACC8-E5A4-4C59-85DD-93CE032D1BBE}" destId="{26FFA073-C99E-40D2-B712-2A6A3B8D83C1}" srcOrd="3" destOrd="0" presId="urn:microsoft.com/office/officeart/2018/5/layout/CenteredIconLabelDescriptionList"/>
    <dgm:cxn modelId="{A3D346FC-3ABE-41E4-BB2F-3B3562196F71}" type="presParOf" srcId="{789BACC8-E5A4-4C59-85DD-93CE032D1BBE}" destId="{439A074F-48E9-45D9-BEAA-59659B738903}"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08E757-3498-4084-96A1-66ED45626F71}">
      <dsp:nvSpPr>
        <dsp:cNvPr id="0" name=""/>
        <dsp:cNvSpPr/>
      </dsp:nvSpPr>
      <dsp:spPr>
        <a:xfrm>
          <a:off x="1963800" y="311472"/>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A8B1E6-41DF-4922-A6F9-46BA1371D814}">
      <dsp:nvSpPr>
        <dsp:cNvPr id="0" name=""/>
        <dsp:cNvSpPr/>
      </dsp:nvSpPr>
      <dsp:spPr>
        <a:xfrm>
          <a:off x="559800" y="1983793"/>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kern="1200" dirty="0">
              <a:solidFill>
                <a:srgbClr val="561F01"/>
              </a:solidFill>
            </a:rPr>
            <a:t>Tools</a:t>
          </a:r>
        </a:p>
      </dsp:txBody>
      <dsp:txXfrm>
        <a:off x="559800" y="1983793"/>
        <a:ext cx="4320000" cy="648000"/>
      </dsp:txXfrm>
    </dsp:sp>
    <dsp:sp modelId="{C890AEDB-0C73-43EB-9217-91EEB2593662}">
      <dsp:nvSpPr>
        <dsp:cNvPr id="0" name=""/>
        <dsp:cNvSpPr/>
      </dsp:nvSpPr>
      <dsp:spPr>
        <a:xfrm>
          <a:off x="559800" y="2706361"/>
          <a:ext cx="4320000" cy="13335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Python Interpreter.</a:t>
          </a:r>
        </a:p>
        <a:p>
          <a:pPr marL="0" lvl="0" indent="0" algn="ctr" defTabSz="755650">
            <a:lnSpc>
              <a:spcPct val="100000"/>
            </a:lnSpc>
            <a:spcBef>
              <a:spcPct val="0"/>
            </a:spcBef>
            <a:spcAft>
              <a:spcPct val="35000"/>
            </a:spcAft>
            <a:buNone/>
          </a:pPr>
          <a:r>
            <a:rPr lang="en-US" sz="1700" kern="1200"/>
            <a:t>Anaconda.</a:t>
          </a:r>
        </a:p>
        <a:p>
          <a:pPr marL="0" lvl="0" indent="0" algn="ctr" defTabSz="755650">
            <a:lnSpc>
              <a:spcPct val="100000"/>
            </a:lnSpc>
            <a:spcBef>
              <a:spcPct val="0"/>
            </a:spcBef>
            <a:spcAft>
              <a:spcPct val="35000"/>
            </a:spcAft>
            <a:buNone/>
          </a:pPr>
          <a:r>
            <a:rPr lang="en-US" sz="1700" kern="1200"/>
            <a:t>Powershell.</a:t>
          </a:r>
        </a:p>
      </dsp:txBody>
      <dsp:txXfrm>
        <a:off x="559800" y="2706361"/>
        <a:ext cx="4320000" cy="1333503"/>
      </dsp:txXfrm>
    </dsp:sp>
    <dsp:sp modelId="{2FDA4A62-138E-4C89-A687-78777455ADB2}">
      <dsp:nvSpPr>
        <dsp:cNvPr id="0" name=""/>
        <dsp:cNvSpPr/>
      </dsp:nvSpPr>
      <dsp:spPr>
        <a:xfrm>
          <a:off x="7039800" y="311472"/>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2192E6-E097-4582-B0A3-D76864F0AE3B}">
      <dsp:nvSpPr>
        <dsp:cNvPr id="0" name=""/>
        <dsp:cNvSpPr/>
      </dsp:nvSpPr>
      <dsp:spPr>
        <a:xfrm>
          <a:off x="5635800" y="1983793"/>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kern="1200" dirty="0">
              <a:solidFill>
                <a:srgbClr val="561F01"/>
              </a:solidFill>
            </a:rPr>
            <a:t>Techniques</a:t>
          </a:r>
        </a:p>
      </dsp:txBody>
      <dsp:txXfrm>
        <a:off x="5635800" y="1983793"/>
        <a:ext cx="4320000" cy="648000"/>
      </dsp:txXfrm>
    </dsp:sp>
    <dsp:sp modelId="{439A074F-48E9-45D9-BEAA-59659B738903}">
      <dsp:nvSpPr>
        <dsp:cNvPr id="0" name=""/>
        <dsp:cNvSpPr/>
      </dsp:nvSpPr>
      <dsp:spPr>
        <a:xfrm>
          <a:off x="5635800" y="2706361"/>
          <a:ext cx="4320000" cy="13335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Move generation and board visualization</a:t>
          </a:r>
        </a:p>
        <a:p>
          <a:pPr marL="0" lvl="0" indent="0" algn="ctr" defTabSz="755650">
            <a:lnSpc>
              <a:spcPct val="100000"/>
            </a:lnSpc>
            <a:spcBef>
              <a:spcPct val="0"/>
            </a:spcBef>
            <a:spcAft>
              <a:spcPct val="35000"/>
            </a:spcAft>
            <a:buNone/>
          </a:pPr>
          <a:r>
            <a:rPr lang="en-US" sz="1700" kern="1200"/>
            <a:t>Position Evaluation</a:t>
          </a:r>
        </a:p>
        <a:p>
          <a:pPr marL="0" lvl="0" indent="0" algn="ctr" defTabSz="755650">
            <a:lnSpc>
              <a:spcPct val="100000"/>
            </a:lnSpc>
            <a:spcBef>
              <a:spcPct val="0"/>
            </a:spcBef>
            <a:spcAft>
              <a:spcPct val="35000"/>
            </a:spcAft>
            <a:buNone/>
          </a:pPr>
          <a:r>
            <a:rPr lang="en-US" sz="1700" kern="1200"/>
            <a:t>Search tree using Minimax</a:t>
          </a:r>
        </a:p>
        <a:p>
          <a:pPr marL="0" lvl="0" indent="0" algn="ctr" defTabSz="755650">
            <a:lnSpc>
              <a:spcPct val="100000"/>
            </a:lnSpc>
            <a:spcBef>
              <a:spcPct val="0"/>
            </a:spcBef>
            <a:spcAft>
              <a:spcPct val="35000"/>
            </a:spcAft>
            <a:buNone/>
          </a:pPr>
          <a:r>
            <a:rPr lang="en-US" sz="1700" kern="1200"/>
            <a:t>Alpha beta pruning</a:t>
          </a:r>
        </a:p>
      </dsp:txBody>
      <dsp:txXfrm>
        <a:off x="5635800" y="2706361"/>
        <a:ext cx="4320000" cy="1333503"/>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9E142-EF16-7137-11A7-29299DB23F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36A4043-2663-3669-CE3E-5B603E0A51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FEE4A09-53FB-1A86-10F3-4AC0150E6F06}"/>
              </a:ext>
            </a:extLst>
          </p:cNvPr>
          <p:cNvSpPr>
            <a:spLocks noGrp="1"/>
          </p:cNvSpPr>
          <p:nvPr>
            <p:ph type="dt" sz="half" idx="10"/>
          </p:nvPr>
        </p:nvSpPr>
        <p:spPr/>
        <p:txBody>
          <a:bodyPr/>
          <a:lstStyle/>
          <a:p>
            <a:fld id="{1B024A09-C595-4205-848A-0B1819D13B38}" type="datetimeFigureOut">
              <a:rPr lang="en-US" smtClean="0"/>
              <a:t>12/1/2023</a:t>
            </a:fld>
            <a:endParaRPr lang="en-US"/>
          </a:p>
        </p:txBody>
      </p:sp>
      <p:sp>
        <p:nvSpPr>
          <p:cNvPr id="5" name="Footer Placeholder 4">
            <a:extLst>
              <a:ext uri="{FF2B5EF4-FFF2-40B4-BE49-F238E27FC236}">
                <a16:creationId xmlns:a16="http://schemas.microsoft.com/office/drawing/2014/main" id="{7B256B17-1290-4D79-B417-3F88B740F0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B92587-B2D0-D62E-ECC6-CB02C147C44F}"/>
              </a:ext>
            </a:extLst>
          </p:cNvPr>
          <p:cNvSpPr>
            <a:spLocks noGrp="1"/>
          </p:cNvSpPr>
          <p:nvPr>
            <p:ph type="sldNum" sz="quarter" idx="12"/>
          </p:nvPr>
        </p:nvSpPr>
        <p:spPr/>
        <p:txBody>
          <a:bodyPr/>
          <a:lstStyle/>
          <a:p>
            <a:fld id="{EDDC6D3F-0E51-4EE1-ABE5-F5BA42A3F471}" type="slidenum">
              <a:rPr lang="en-US" smtClean="0"/>
              <a:t>‹#›</a:t>
            </a:fld>
            <a:endParaRPr lang="en-US"/>
          </a:p>
        </p:txBody>
      </p:sp>
    </p:spTree>
    <p:extLst>
      <p:ext uri="{BB962C8B-B14F-4D97-AF65-F5344CB8AC3E}">
        <p14:creationId xmlns:p14="http://schemas.microsoft.com/office/powerpoint/2010/main" val="475146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B4030-4FBC-50E3-2248-653C4D68CE3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04B21A5-F5A4-6793-A7AB-D78862EA47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E74DCF-C4B1-2B9B-F37F-26E1EDF5EDC6}"/>
              </a:ext>
            </a:extLst>
          </p:cNvPr>
          <p:cNvSpPr>
            <a:spLocks noGrp="1"/>
          </p:cNvSpPr>
          <p:nvPr>
            <p:ph type="dt" sz="half" idx="10"/>
          </p:nvPr>
        </p:nvSpPr>
        <p:spPr/>
        <p:txBody>
          <a:bodyPr/>
          <a:lstStyle/>
          <a:p>
            <a:fld id="{1B024A09-C595-4205-848A-0B1819D13B38}" type="datetimeFigureOut">
              <a:rPr lang="en-US" smtClean="0"/>
              <a:t>12/1/2023</a:t>
            </a:fld>
            <a:endParaRPr lang="en-US"/>
          </a:p>
        </p:txBody>
      </p:sp>
      <p:sp>
        <p:nvSpPr>
          <p:cNvPr id="5" name="Footer Placeholder 4">
            <a:extLst>
              <a:ext uri="{FF2B5EF4-FFF2-40B4-BE49-F238E27FC236}">
                <a16:creationId xmlns:a16="http://schemas.microsoft.com/office/drawing/2014/main" id="{E7D5611D-550F-46AF-5190-4FFBB5FE18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D56013-9782-5EEE-3BBD-3DEAF605C57D}"/>
              </a:ext>
            </a:extLst>
          </p:cNvPr>
          <p:cNvSpPr>
            <a:spLocks noGrp="1"/>
          </p:cNvSpPr>
          <p:nvPr>
            <p:ph type="sldNum" sz="quarter" idx="12"/>
          </p:nvPr>
        </p:nvSpPr>
        <p:spPr/>
        <p:txBody>
          <a:bodyPr/>
          <a:lstStyle/>
          <a:p>
            <a:fld id="{EDDC6D3F-0E51-4EE1-ABE5-F5BA42A3F471}" type="slidenum">
              <a:rPr lang="en-US" smtClean="0"/>
              <a:t>‹#›</a:t>
            </a:fld>
            <a:endParaRPr lang="en-US"/>
          </a:p>
        </p:txBody>
      </p:sp>
    </p:spTree>
    <p:extLst>
      <p:ext uri="{BB962C8B-B14F-4D97-AF65-F5344CB8AC3E}">
        <p14:creationId xmlns:p14="http://schemas.microsoft.com/office/powerpoint/2010/main" val="4292680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8A66AC-06A2-9224-8D27-E67216E46B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EDAC9F0-A265-10C4-6E46-992BB7FD3C1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8901F5-643B-AC6F-0D80-6B139288859B}"/>
              </a:ext>
            </a:extLst>
          </p:cNvPr>
          <p:cNvSpPr>
            <a:spLocks noGrp="1"/>
          </p:cNvSpPr>
          <p:nvPr>
            <p:ph type="dt" sz="half" idx="10"/>
          </p:nvPr>
        </p:nvSpPr>
        <p:spPr/>
        <p:txBody>
          <a:bodyPr/>
          <a:lstStyle/>
          <a:p>
            <a:fld id="{1B024A09-C595-4205-848A-0B1819D13B38}" type="datetimeFigureOut">
              <a:rPr lang="en-US" smtClean="0"/>
              <a:t>12/1/2023</a:t>
            </a:fld>
            <a:endParaRPr lang="en-US"/>
          </a:p>
        </p:txBody>
      </p:sp>
      <p:sp>
        <p:nvSpPr>
          <p:cNvPr id="5" name="Footer Placeholder 4">
            <a:extLst>
              <a:ext uri="{FF2B5EF4-FFF2-40B4-BE49-F238E27FC236}">
                <a16:creationId xmlns:a16="http://schemas.microsoft.com/office/drawing/2014/main" id="{7E4D2904-ED0B-07AF-1DE3-FCB4EB118B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551626-3962-809A-EF0F-90AF176421E1}"/>
              </a:ext>
            </a:extLst>
          </p:cNvPr>
          <p:cNvSpPr>
            <a:spLocks noGrp="1"/>
          </p:cNvSpPr>
          <p:nvPr>
            <p:ph type="sldNum" sz="quarter" idx="12"/>
          </p:nvPr>
        </p:nvSpPr>
        <p:spPr/>
        <p:txBody>
          <a:bodyPr/>
          <a:lstStyle/>
          <a:p>
            <a:fld id="{EDDC6D3F-0E51-4EE1-ABE5-F5BA42A3F471}" type="slidenum">
              <a:rPr lang="en-US" smtClean="0"/>
              <a:t>‹#›</a:t>
            </a:fld>
            <a:endParaRPr lang="en-US"/>
          </a:p>
        </p:txBody>
      </p:sp>
    </p:spTree>
    <p:extLst>
      <p:ext uri="{BB962C8B-B14F-4D97-AF65-F5344CB8AC3E}">
        <p14:creationId xmlns:p14="http://schemas.microsoft.com/office/powerpoint/2010/main" val="31990973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18F75-E219-B699-2DC6-6046F52034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103239-8377-0962-97B8-432B39B247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D89922-AFF3-8CC5-269E-B67386A008A3}"/>
              </a:ext>
            </a:extLst>
          </p:cNvPr>
          <p:cNvSpPr>
            <a:spLocks noGrp="1"/>
          </p:cNvSpPr>
          <p:nvPr>
            <p:ph type="dt" sz="half" idx="10"/>
          </p:nvPr>
        </p:nvSpPr>
        <p:spPr/>
        <p:txBody>
          <a:bodyPr/>
          <a:lstStyle/>
          <a:p>
            <a:fld id="{1B024A09-C595-4205-848A-0B1819D13B38}" type="datetimeFigureOut">
              <a:rPr lang="en-US" smtClean="0"/>
              <a:t>12/1/2023</a:t>
            </a:fld>
            <a:endParaRPr lang="en-US"/>
          </a:p>
        </p:txBody>
      </p:sp>
      <p:sp>
        <p:nvSpPr>
          <p:cNvPr id="5" name="Footer Placeholder 4">
            <a:extLst>
              <a:ext uri="{FF2B5EF4-FFF2-40B4-BE49-F238E27FC236}">
                <a16:creationId xmlns:a16="http://schemas.microsoft.com/office/drawing/2014/main" id="{45859B89-6ADB-C45D-6B64-40BA73FB4A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A2682B-6BD3-2F82-1CCE-574E3ED2D1B8}"/>
              </a:ext>
            </a:extLst>
          </p:cNvPr>
          <p:cNvSpPr>
            <a:spLocks noGrp="1"/>
          </p:cNvSpPr>
          <p:nvPr>
            <p:ph type="sldNum" sz="quarter" idx="12"/>
          </p:nvPr>
        </p:nvSpPr>
        <p:spPr/>
        <p:txBody>
          <a:bodyPr/>
          <a:lstStyle/>
          <a:p>
            <a:fld id="{EDDC6D3F-0E51-4EE1-ABE5-F5BA42A3F471}" type="slidenum">
              <a:rPr lang="en-US" smtClean="0"/>
              <a:t>‹#›</a:t>
            </a:fld>
            <a:endParaRPr lang="en-US"/>
          </a:p>
        </p:txBody>
      </p:sp>
    </p:spTree>
    <p:extLst>
      <p:ext uri="{BB962C8B-B14F-4D97-AF65-F5344CB8AC3E}">
        <p14:creationId xmlns:p14="http://schemas.microsoft.com/office/powerpoint/2010/main" val="2096916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5C3B2-EBD6-EE7B-7F99-46A959988A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6C1F391-FC15-C785-C3B0-6A4636D20E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815206-1AD9-3C45-D3C0-35B87FFF73E4}"/>
              </a:ext>
            </a:extLst>
          </p:cNvPr>
          <p:cNvSpPr>
            <a:spLocks noGrp="1"/>
          </p:cNvSpPr>
          <p:nvPr>
            <p:ph type="dt" sz="half" idx="10"/>
          </p:nvPr>
        </p:nvSpPr>
        <p:spPr/>
        <p:txBody>
          <a:bodyPr/>
          <a:lstStyle/>
          <a:p>
            <a:fld id="{1B024A09-C595-4205-848A-0B1819D13B38}" type="datetimeFigureOut">
              <a:rPr lang="en-US" smtClean="0"/>
              <a:t>12/1/2023</a:t>
            </a:fld>
            <a:endParaRPr lang="en-US"/>
          </a:p>
        </p:txBody>
      </p:sp>
      <p:sp>
        <p:nvSpPr>
          <p:cNvPr id="5" name="Footer Placeholder 4">
            <a:extLst>
              <a:ext uri="{FF2B5EF4-FFF2-40B4-BE49-F238E27FC236}">
                <a16:creationId xmlns:a16="http://schemas.microsoft.com/office/drawing/2014/main" id="{C8078FA5-14ED-5F85-8A18-C693854020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B18149-45D0-1772-395B-03A362DB7248}"/>
              </a:ext>
            </a:extLst>
          </p:cNvPr>
          <p:cNvSpPr>
            <a:spLocks noGrp="1"/>
          </p:cNvSpPr>
          <p:nvPr>
            <p:ph type="sldNum" sz="quarter" idx="12"/>
          </p:nvPr>
        </p:nvSpPr>
        <p:spPr/>
        <p:txBody>
          <a:bodyPr/>
          <a:lstStyle/>
          <a:p>
            <a:fld id="{EDDC6D3F-0E51-4EE1-ABE5-F5BA42A3F471}" type="slidenum">
              <a:rPr lang="en-US" smtClean="0"/>
              <a:t>‹#›</a:t>
            </a:fld>
            <a:endParaRPr lang="en-US"/>
          </a:p>
        </p:txBody>
      </p:sp>
    </p:spTree>
    <p:extLst>
      <p:ext uri="{BB962C8B-B14F-4D97-AF65-F5344CB8AC3E}">
        <p14:creationId xmlns:p14="http://schemas.microsoft.com/office/powerpoint/2010/main" val="3558341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D3ECF-F686-99BB-19F4-1B68518504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D753AD-DD0E-9DD5-D02F-475730A119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E6E56A-3526-14EE-19A5-D8EF925E25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5F0C19F-37A1-02F5-EC51-33E10784EFEE}"/>
              </a:ext>
            </a:extLst>
          </p:cNvPr>
          <p:cNvSpPr>
            <a:spLocks noGrp="1"/>
          </p:cNvSpPr>
          <p:nvPr>
            <p:ph type="dt" sz="half" idx="10"/>
          </p:nvPr>
        </p:nvSpPr>
        <p:spPr/>
        <p:txBody>
          <a:bodyPr/>
          <a:lstStyle/>
          <a:p>
            <a:fld id="{1B024A09-C595-4205-848A-0B1819D13B38}" type="datetimeFigureOut">
              <a:rPr lang="en-US" smtClean="0"/>
              <a:t>12/1/2023</a:t>
            </a:fld>
            <a:endParaRPr lang="en-US"/>
          </a:p>
        </p:txBody>
      </p:sp>
      <p:sp>
        <p:nvSpPr>
          <p:cNvPr id="6" name="Footer Placeholder 5">
            <a:extLst>
              <a:ext uri="{FF2B5EF4-FFF2-40B4-BE49-F238E27FC236}">
                <a16:creationId xmlns:a16="http://schemas.microsoft.com/office/drawing/2014/main" id="{0181410F-FC85-9E97-CDED-50AF7D76FC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9C1D2C-11D4-CB2C-8B56-DF360EFD3278}"/>
              </a:ext>
            </a:extLst>
          </p:cNvPr>
          <p:cNvSpPr>
            <a:spLocks noGrp="1"/>
          </p:cNvSpPr>
          <p:nvPr>
            <p:ph type="sldNum" sz="quarter" idx="12"/>
          </p:nvPr>
        </p:nvSpPr>
        <p:spPr/>
        <p:txBody>
          <a:bodyPr/>
          <a:lstStyle/>
          <a:p>
            <a:fld id="{EDDC6D3F-0E51-4EE1-ABE5-F5BA42A3F471}" type="slidenum">
              <a:rPr lang="en-US" smtClean="0"/>
              <a:t>‹#›</a:t>
            </a:fld>
            <a:endParaRPr lang="en-US"/>
          </a:p>
        </p:txBody>
      </p:sp>
    </p:spTree>
    <p:extLst>
      <p:ext uri="{BB962C8B-B14F-4D97-AF65-F5344CB8AC3E}">
        <p14:creationId xmlns:p14="http://schemas.microsoft.com/office/powerpoint/2010/main" val="1285709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4127E-0EED-14DE-C00C-937C0DFDB2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3D2BF2-EDD4-A7AE-ED6F-48BF28D436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2FE949-AA29-95D2-82B6-A3D1AECCA9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BFA63F5-5ABD-69BB-CBDC-79CA3F16CD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3929A4-0469-7F9E-ABF3-F86941B27E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06DADC8-57B7-BA27-A6F0-4E9E239D51FD}"/>
              </a:ext>
            </a:extLst>
          </p:cNvPr>
          <p:cNvSpPr>
            <a:spLocks noGrp="1"/>
          </p:cNvSpPr>
          <p:nvPr>
            <p:ph type="dt" sz="half" idx="10"/>
          </p:nvPr>
        </p:nvSpPr>
        <p:spPr/>
        <p:txBody>
          <a:bodyPr/>
          <a:lstStyle/>
          <a:p>
            <a:fld id="{1B024A09-C595-4205-848A-0B1819D13B38}" type="datetimeFigureOut">
              <a:rPr lang="en-US" smtClean="0"/>
              <a:t>12/1/2023</a:t>
            </a:fld>
            <a:endParaRPr lang="en-US"/>
          </a:p>
        </p:txBody>
      </p:sp>
      <p:sp>
        <p:nvSpPr>
          <p:cNvPr id="8" name="Footer Placeholder 7">
            <a:extLst>
              <a:ext uri="{FF2B5EF4-FFF2-40B4-BE49-F238E27FC236}">
                <a16:creationId xmlns:a16="http://schemas.microsoft.com/office/drawing/2014/main" id="{8E56EF61-7486-6FB1-8CD8-351CB0AE5E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A6A645C-020C-7F5D-5DC5-4B6B0DC82D77}"/>
              </a:ext>
            </a:extLst>
          </p:cNvPr>
          <p:cNvSpPr>
            <a:spLocks noGrp="1"/>
          </p:cNvSpPr>
          <p:nvPr>
            <p:ph type="sldNum" sz="quarter" idx="12"/>
          </p:nvPr>
        </p:nvSpPr>
        <p:spPr/>
        <p:txBody>
          <a:bodyPr/>
          <a:lstStyle/>
          <a:p>
            <a:fld id="{EDDC6D3F-0E51-4EE1-ABE5-F5BA42A3F471}" type="slidenum">
              <a:rPr lang="en-US" smtClean="0"/>
              <a:t>‹#›</a:t>
            </a:fld>
            <a:endParaRPr lang="en-US"/>
          </a:p>
        </p:txBody>
      </p:sp>
    </p:spTree>
    <p:extLst>
      <p:ext uri="{BB962C8B-B14F-4D97-AF65-F5344CB8AC3E}">
        <p14:creationId xmlns:p14="http://schemas.microsoft.com/office/powerpoint/2010/main" val="3545247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F920-E1B1-3AA2-5811-9A89E5A556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E88DE8-634A-2C12-14B6-FA1F86A9AFB9}"/>
              </a:ext>
            </a:extLst>
          </p:cNvPr>
          <p:cNvSpPr>
            <a:spLocks noGrp="1"/>
          </p:cNvSpPr>
          <p:nvPr>
            <p:ph type="dt" sz="half" idx="10"/>
          </p:nvPr>
        </p:nvSpPr>
        <p:spPr/>
        <p:txBody>
          <a:bodyPr/>
          <a:lstStyle/>
          <a:p>
            <a:fld id="{1B024A09-C595-4205-848A-0B1819D13B38}" type="datetimeFigureOut">
              <a:rPr lang="en-US" smtClean="0"/>
              <a:t>12/1/2023</a:t>
            </a:fld>
            <a:endParaRPr lang="en-US"/>
          </a:p>
        </p:txBody>
      </p:sp>
      <p:sp>
        <p:nvSpPr>
          <p:cNvPr id="4" name="Footer Placeholder 3">
            <a:extLst>
              <a:ext uri="{FF2B5EF4-FFF2-40B4-BE49-F238E27FC236}">
                <a16:creationId xmlns:a16="http://schemas.microsoft.com/office/drawing/2014/main" id="{407B7A7A-5F86-0EDE-F903-2214542FAE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CE2230-CD01-47A8-3AC4-BBB34D73F1B7}"/>
              </a:ext>
            </a:extLst>
          </p:cNvPr>
          <p:cNvSpPr>
            <a:spLocks noGrp="1"/>
          </p:cNvSpPr>
          <p:nvPr>
            <p:ph type="sldNum" sz="quarter" idx="12"/>
          </p:nvPr>
        </p:nvSpPr>
        <p:spPr/>
        <p:txBody>
          <a:bodyPr/>
          <a:lstStyle/>
          <a:p>
            <a:fld id="{EDDC6D3F-0E51-4EE1-ABE5-F5BA42A3F471}" type="slidenum">
              <a:rPr lang="en-US" smtClean="0"/>
              <a:t>‹#›</a:t>
            </a:fld>
            <a:endParaRPr lang="en-US"/>
          </a:p>
        </p:txBody>
      </p:sp>
    </p:spTree>
    <p:extLst>
      <p:ext uri="{BB962C8B-B14F-4D97-AF65-F5344CB8AC3E}">
        <p14:creationId xmlns:p14="http://schemas.microsoft.com/office/powerpoint/2010/main" val="1226403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2F3135-AB68-1D38-7530-AF4A119161C2}"/>
              </a:ext>
            </a:extLst>
          </p:cNvPr>
          <p:cNvSpPr>
            <a:spLocks noGrp="1"/>
          </p:cNvSpPr>
          <p:nvPr>
            <p:ph type="dt" sz="half" idx="10"/>
          </p:nvPr>
        </p:nvSpPr>
        <p:spPr/>
        <p:txBody>
          <a:bodyPr/>
          <a:lstStyle/>
          <a:p>
            <a:fld id="{1B024A09-C595-4205-848A-0B1819D13B38}" type="datetimeFigureOut">
              <a:rPr lang="en-US" smtClean="0"/>
              <a:t>12/1/2023</a:t>
            </a:fld>
            <a:endParaRPr lang="en-US"/>
          </a:p>
        </p:txBody>
      </p:sp>
      <p:sp>
        <p:nvSpPr>
          <p:cNvPr id="3" name="Footer Placeholder 2">
            <a:extLst>
              <a:ext uri="{FF2B5EF4-FFF2-40B4-BE49-F238E27FC236}">
                <a16:creationId xmlns:a16="http://schemas.microsoft.com/office/drawing/2014/main" id="{540385CB-2595-6D5B-B5F8-765385776E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1E7A0F-B4FE-490B-8E10-82744C531084}"/>
              </a:ext>
            </a:extLst>
          </p:cNvPr>
          <p:cNvSpPr>
            <a:spLocks noGrp="1"/>
          </p:cNvSpPr>
          <p:nvPr>
            <p:ph type="sldNum" sz="quarter" idx="12"/>
          </p:nvPr>
        </p:nvSpPr>
        <p:spPr/>
        <p:txBody>
          <a:bodyPr/>
          <a:lstStyle/>
          <a:p>
            <a:fld id="{EDDC6D3F-0E51-4EE1-ABE5-F5BA42A3F471}" type="slidenum">
              <a:rPr lang="en-US" smtClean="0"/>
              <a:t>‹#›</a:t>
            </a:fld>
            <a:endParaRPr lang="en-US"/>
          </a:p>
        </p:txBody>
      </p:sp>
    </p:spTree>
    <p:extLst>
      <p:ext uri="{BB962C8B-B14F-4D97-AF65-F5344CB8AC3E}">
        <p14:creationId xmlns:p14="http://schemas.microsoft.com/office/powerpoint/2010/main" val="2127996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5B3BA-315D-8936-4E56-A798F44488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2A813D-C851-DF17-9141-5AF92FA64D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55FD0B6-A744-0D27-BB12-CEE2F13FF7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7F9C0E-E08D-A451-6EFF-BED9A4EC6914}"/>
              </a:ext>
            </a:extLst>
          </p:cNvPr>
          <p:cNvSpPr>
            <a:spLocks noGrp="1"/>
          </p:cNvSpPr>
          <p:nvPr>
            <p:ph type="dt" sz="half" idx="10"/>
          </p:nvPr>
        </p:nvSpPr>
        <p:spPr/>
        <p:txBody>
          <a:bodyPr/>
          <a:lstStyle/>
          <a:p>
            <a:fld id="{1B024A09-C595-4205-848A-0B1819D13B38}" type="datetimeFigureOut">
              <a:rPr lang="en-US" smtClean="0"/>
              <a:t>12/1/2023</a:t>
            </a:fld>
            <a:endParaRPr lang="en-US"/>
          </a:p>
        </p:txBody>
      </p:sp>
      <p:sp>
        <p:nvSpPr>
          <p:cNvPr id="6" name="Footer Placeholder 5">
            <a:extLst>
              <a:ext uri="{FF2B5EF4-FFF2-40B4-BE49-F238E27FC236}">
                <a16:creationId xmlns:a16="http://schemas.microsoft.com/office/drawing/2014/main" id="{8DC6D728-B029-4A15-5514-11BB037770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C736D0-65D4-24C8-E7C5-16DF6FFE4A79}"/>
              </a:ext>
            </a:extLst>
          </p:cNvPr>
          <p:cNvSpPr>
            <a:spLocks noGrp="1"/>
          </p:cNvSpPr>
          <p:nvPr>
            <p:ph type="sldNum" sz="quarter" idx="12"/>
          </p:nvPr>
        </p:nvSpPr>
        <p:spPr/>
        <p:txBody>
          <a:bodyPr/>
          <a:lstStyle/>
          <a:p>
            <a:fld id="{EDDC6D3F-0E51-4EE1-ABE5-F5BA42A3F471}" type="slidenum">
              <a:rPr lang="en-US" smtClean="0"/>
              <a:t>‹#›</a:t>
            </a:fld>
            <a:endParaRPr lang="en-US"/>
          </a:p>
        </p:txBody>
      </p:sp>
    </p:spTree>
    <p:extLst>
      <p:ext uri="{BB962C8B-B14F-4D97-AF65-F5344CB8AC3E}">
        <p14:creationId xmlns:p14="http://schemas.microsoft.com/office/powerpoint/2010/main" val="3631217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56C8D-A156-A845-C802-58E4433561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F26930E-52AE-FAC1-001D-1D4597D99E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7E988DE-B1C6-1207-F159-1B8137011C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EBC4F3-73DA-E02D-0CC5-3AE1E2692B82}"/>
              </a:ext>
            </a:extLst>
          </p:cNvPr>
          <p:cNvSpPr>
            <a:spLocks noGrp="1"/>
          </p:cNvSpPr>
          <p:nvPr>
            <p:ph type="dt" sz="half" idx="10"/>
          </p:nvPr>
        </p:nvSpPr>
        <p:spPr/>
        <p:txBody>
          <a:bodyPr/>
          <a:lstStyle/>
          <a:p>
            <a:fld id="{1B024A09-C595-4205-848A-0B1819D13B38}" type="datetimeFigureOut">
              <a:rPr lang="en-US" smtClean="0"/>
              <a:t>12/1/2023</a:t>
            </a:fld>
            <a:endParaRPr lang="en-US"/>
          </a:p>
        </p:txBody>
      </p:sp>
      <p:sp>
        <p:nvSpPr>
          <p:cNvPr id="6" name="Footer Placeholder 5">
            <a:extLst>
              <a:ext uri="{FF2B5EF4-FFF2-40B4-BE49-F238E27FC236}">
                <a16:creationId xmlns:a16="http://schemas.microsoft.com/office/drawing/2014/main" id="{D3C84A0C-B58C-F155-BB30-7AB25FCF88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CAE746-7A79-C269-0199-4F583FB770CE}"/>
              </a:ext>
            </a:extLst>
          </p:cNvPr>
          <p:cNvSpPr>
            <a:spLocks noGrp="1"/>
          </p:cNvSpPr>
          <p:nvPr>
            <p:ph type="sldNum" sz="quarter" idx="12"/>
          </p:nvPr>
        </p:nvSpPr>
        <p:spPr/>
        <p:txBody>
          <a:bodyPr/>
          <a:lstStyle/>
          <a:p>
            <a:fld id="{EDDC6D3F-0E51-4EE1-ABE5-F5BA42A3F471}" type="slidenum">
              <a:rPr lang="en-US" smtClean="0"/>
              <a:t>‹#›</a:t>
            </a:fld>
            <a:endParaRPr lang="en-US"/>
          </a:p>
        </p:txBody>
      </p:sp>
    </p:spTree>
    <p:extLst>
      <p:ext uri="{BB962C8B-B14F-4D97-AF65-F5344CB8AC3E}">
        <p14:creationId xmlns:p14="http://schemas.microsoft.com/office/powerpoint/2010/main" val="3671303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D466F6-FE1F-EBE4-54BB-99230EFDA9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65FACC-0EBB-954E-0154-B86CA6E559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5E4A48-C39D-C581-AC86-54FAA3E27B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024A09-C595-4205-848A-0B1819D13B38}" type="datetimeFigureOut">
              <a:rPr lang="en-US" smtClean="0"/>
              <a:t>12/1/2023</a:t>
            </a:fld>
            <a:endParaRPr lang="en-US"/>
          </a:p>
        </p:txBody>
      </p:sp>
      <p:sp>
        <p:nvSpPr>
          <p:cNvPr id="5" name="Footer Placeholder 4">
            <a:extLst>
              <a:ext uri="{FF2B5EF4-FFF2-40B4-BE49-F238E27FC236}">
                <a16:creationId xmlns:a16="http://schemas.microsoft.com/office/drawing/2014/main" id="{0D007F40-B951-2281-FCE4-1E5969D7F5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37C39FE-58F0-5744-51E7-92BF25B242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DC6D3F-0E51-4EE1-ABE5-F5BA42A3F471}" type="slidenum">
              <a:rPr lang="en-US" smtClean="0"/>
              <a:t>‹#›</a:t>
            </a:fld>
            <a:endParaRPr lang="en-US"/>
          </a:p>
        </p:txBody>
      </p:sp>
    </p:spTree>
    <p:extLst>
      <p:ext uri="{BB962C8B-B14F-4D97-AF65-F5344CB8AC3E}">
        <p14:creationId xmlns:p14="http://schemas.microsoft.com/office/powerpoint/2010/main" val="32357982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pexels.com/video/elderly-man-watching-a-robot-play-chess-8328092/" TargetMode="External"/><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7" name="Rectangle 1036">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Rectangle 1037">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ow to Pick the Best Chess Set | Reviews by Wirecutter">
            <a:extLst>
              <a:ext uri="{FF2B5EF4-FFF2-40B4-BE49-F238E27FC236}">
                <a16:creationId xmlns:a16="http://schemas.microsoft.com/office/drawing/2014/main" id="{5E0BB183-74FE-9118-675D-BCCA0625AB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110" b="-1"/>
          <a:stretch/>
        </p:blipFill>
        <p:spPr bwMode="auto">
          <a:xfrm>
            <a:off x="1" y="1"/>
            <a:ext cx="12191999" cy="685800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4B307E1-F7BE-3DAC-5667-A41579D25C6D}"/>
              </a:ext>
            </a:extLst>
          </p:cNvPr>
          <p:cNvSpPr>
            <a:spLocks noGrp="1"/>
          </p:cNvSpPr>
          <p:nvPr>
            <p:ph type="ctrTitle"/>
          </p:nvPr>
        </p:nvSpPr>
        <p:spPr>
          <a:xfrm>
            <a:off x="599818" y="4930760"/>
            <a:ext cx="6931319" cy="752217"/>
          </a:xfrm>
        </p:spPr>
        <p:txBody>
          <a:bodyPr anchor="b">
            <a:normAutofit/>
          </a:bodyPr>
          <a:lstStyle/>
          <a:p>
            <a:pPr algn="l"/>
            <a:r>
              <a:rPr lang="en-US" sz="4400" b="1" dirty="0">
                <a:solidFill>
                  <a:srgbClr val="70442B"/>
                </a:solidFill>
                <a:latin typeface="Bauhaus 93" panose="04030905020B02020C02" pitchFamily="82" charset="0"/>
              </a:rPr>
              <a:t>OUR CHESS AGENT</a:t>
            </a:r>
          </a:p>
        </p:txBody>
      </p:sp>
      <p:sp>
        <p:nvSpPr>
          <p:cNvPr id="3" name="Subtitle 2">
            <a:extLst>
              <a:ext uri="{FF2B5EF4-FFF2-40B4-BE49-F238E27FC236}">
                <a16:creationId xmlns:a16="http://schemas.microsoft.com/office/drawing/2014/main" id="{B8F30606-EB55-B0FB-2093-871FDBB45B7F}"/>
              </a:ext>
            </a:extLst>
          </p:cNvPr>
          <p:cNvSpPr>
            <a:spLocks noGrp="1"/>
          </p:cNvSpPr>
          <p:nvPr>
            <p:ph type="subTitle" idx="1"/>
          </p:nvPr>
        </p:nvSpPr>
        <p:spPr>
          <a:xfrm>
            <a:off x="67974" y="5601886"/>
            <a:ext cx="7368524" cy="1116155"/>
          </a:xfrm>
        </p:spPr>
        <p:txBody>
          <a:bodyPr anchor="t">
            <a:normAutofit lnSpcReduction="10000"/>
          </a:bodyPr>
          <a:lstStyle/>
          <a:p>
            <a:r>
              <a:rPr lang="en-US" sz="3400" b="1" i="0" u="none" strike="noStrike" baseline="0" dirty="0" err="1">
                <a:solidFill>
                  <a:srgbClr val="F7E0C0"/>
                </a:solidFill>
                <a:highlight>
                  <a:srgbClr val="70442B"/>
                </a:highlight>
                <a:latin typeface="Times New Roman" panose="02020603050405020304" pitchFamily="18" charset="0"/>
                <a:cs typeface="Times New Roman" panose="02020603050405020304" pitchFamily="18" charset="0"/>
              </a:rPr>
              <a:t>Nishmitha</a:t>
            </a:r>
            <a:r>
              <a:rPr lang="en-US" sz="3400" b="1" i="0" u="none" strike="noStrike" baseline="0" dirty="0">
                <a:solidFill>
                  <a:srgbClr val="F7E0C0"/>
                </a:solidFill>
                <a:highlight>
                  <a:srgbClr val="70442B"/>
                </a:highlight>
                <a:latin typeface="Times New Roman" panose="02020603050405020304" pitchFamily="18" charset="0"/>
                <a:cs typeface="Times New Roman" panose="02020603050405020304" pitchFamily="18" charset="0"/>
              </a:rPr>
              <a:t> </a:t>
            </a:r>
            <a:r>
              <a:rPr lang="en-US" sz="3400" b="1" i="0" u="none" strike="noStrike" baseline="0" dirty="0" err="1">
                <a:solidFill>
                  <a:srgbClr val="F7E0C0"/>
                </a:solidFill>
                <a:highlight>
                  <a:srgbClr val="70442B"/>
                </a:highlight>
                <a:latin typeface="Times New Roman" panose="02020603050405020304" pitchFamily="18" charset="0"/>
                <a:cs typeface="Times New Roman" panose="02020603050405020304" pitchFamily="18" charset="0"/>
              </a:rPr>
              <a:t>Leelakrishnan</a:t>
            </a:r>
            <a:endParaRPr lang="en-US" sz="3400" b="1" i="0" u="none" strike="noStrike" baseline="0" dirty="0">
              <a:solidFill>
                <a:srgbClr val="F7E0C0"/>
              </a:solidFill>
              <a:highlight>
                <a:srgbClr val="70442B"/>
              </a:highlight>
              <a:latin typeface="Times New Roman" panose="02020603050405020304" pitchFamily="18" charset="0"/>
              <a:cs typeface="Times New Roman" panose="02020603050405020304" pitchFamily="18" charset="0"/>
            </a:endParaRPr>
          </a:p>
          <a:p>
            <a:r>
              <a:rPr lang="en-US" sz="3400" b="1" i="0" u="none" strike="noStrike" baseline="0" dirty="0">
                <a:solidFill>
                  <a:srgbClr val="F7E0C0"/>
                </a:solidFill>
                <a:highlight>
                  <a:srgbClr val="70442B"/>
                </a:highlight>
                <a:latin typeface="Times New Roman" panose="02020603050405020304" pitchFamily="18" charset="0"/>
                <a:cs typeface="Times New Roman" panose="02020603050405020304" pitchFamily="18" charset="0"/>
              </a:rPr>
              <a:t> Salman Shaik </a:t>
            </a:r>
          </a:p>
          <a:p>
            <a:endParaRPr lang="en-US" sz="3400" b="1" i="0" u="none" strike="noStrike" baseline="0" dirty="0">
              <a:solidFill>
                <a:srgbClr val="F7E0C0"/>
              </a:solidFill>
              <a:highlight>
                <a:srgbClr val="70442B"/>
              </a:highlight>
              <a:latin typeface="Times New Roman" panose="02020603050405020304" pitchFamily="18" charset="0"/>
              <a:cs typeface="Times New Roman" panose="02020603050405020304" pitchFamily="18" charset="0"/>
            </a:endParaRPr>
          </a:p>
          <a:p>
            <a:endParaRPr lang="en-US" sz="3400" b="1" dirty="0">
              <a:solidFill>
                <a:srgbClr val="F7E0C0"/>
              </a:solidFill>
              <a:highlight>
                <a:srgbClr val="70442B"/>
              </a:highlight>
              <a:latin typeface="Times New Roman" panose="02020603050405020304" pitchFamily="18" charset="0"/>
              <a:cs typeface="Times New Roman" panose="02020603050405020304" pitchFamily="18" charset="0"/>
            </a:endParaRPr>
          </a:p>
          <a:p>
            <a:endParaRPr lang="en-US" sz="3400" b="1" i="0" u="none" strike="noStrike" baseline="0" dirty="0">
              <a:solidFill>
                <a:srgbClr val="F7E0C0"/>
              </a:solidFill>
              <a:highlight>
                <a:srgbClr val="70442B"/>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705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85643-F646-195E-BA4C-941B363A35E0}"/>
              </a:ext>
            </a:extLst>
          </p:cNvPr>
          <p:cNvSpPr>
            <a:spLocks noGrp="1"/>
          </p:cNvSpPr>
          <p:nvPr>
            <p:ph type="title"/>
          </p:nvPr>
        </p:nvSpPr>
        <p:spPr>
          <a:xfrm>
            <a:off x="7103534" y="1362075"/>
            <a:ext cx="4088341" cy="1162050"/>
          </a:xfrm>
        </p:spPr>
        <p:txBody>
          <a:bodyPr anchor="b">
            <a:normAutofit fontScale="90000"/>
          </a:bodyPr>
          <a:lstStyle/>
          <a:p>
            <a:pPr algn="ctr"/>
            <a:r>
              <a:rPr lang="en-US" sz="4000" b="1" dirty="0">
                <a:solidFill>
                  <a:srgbClr val="561F01"/>
                </a:solidFill>
                <a:latin typeface="Aharoni" panose="02010803020104030203" pitchFamily="2" charset="-79"/>
                <a:ea typeface="ADLaM Display" panose="020F0502020204030204" pitchFamily="2" charset="0"/>
                <a:cs typeface="Aharoni" panose="02010803020104030203" pitchFamily="2" charset="-79"/>
              </a:rPr>
              <a:t>OBJECTIVE</a:t>
            </a:r>
            <a:br>
              <a:rPr lang="en-US" sz="4000" b="1" dirty="0">
                <a:solidFill>
                  <a:srgbClr val="561F01"/>
                </a:solidFill>
                <a:latin typeface="Aharoni" panose="02010803020104030203" pitchFamily="2" charset="-79"/>
                <a:ea typeface="ADLaM Display" panose="020F0502020204030204" pitchFamily="2" charset="0"/>
                <a:cs typeface="Aharoni" panose="02010803020104030203" pitchFamily="2" charset="-79"/>
              </a:rPr>
            </a:br>
            <a:br>
              <a:rPr lang="en-US" sz="3700" b="1" dirty="0">
                <a:latin typeface="Aharoni" panose="02010803020104030203" pitchFamily="2" charset="-79"/>
                <a:ea typeface="ADLaM Display" panose="020F0502020204030204" pitchFamily="2" charset="0"/>
                <a:cs typeface="Aharoni" panose="02010803020104030203" pitchFamily="2" charset="-79"/>
              </a:rPr>
            </a:br>
            <a:endParaRPr lang="en-US" sz="3700" b="1" dirty="0">
              <a:latin typeface="Aharoni" panose="02010803020104030203" pitchFamily="2" charset="-79"/>
              <a:ea typeface="ADLaM Display" panose="020F0502020204030204" pitchFamily="2" charset="0"/>
              <a:cs typeface="Aharoni" panose="02010803020104030203" pitchFamily="2" charset="-79"/>
            </a:endParaRPr>
          </a:p>
        </p:txBody>
      </p:sp>
      <p:pic>
        <p:nvPicPr>
          <p:cNvPr id="2052" name="Picture 4" descr="A robot arm and chess board&#10;&#10;Description automatically generated with medium confidence">
            <a:extLst>
              <a:ext uri="{FF2B5EF4-FFF2-40B4-BE49-F238E27FC236}">
                <a16:creationId xmlns:a16="http://schemas.microsoft.com/office/drawing/2014/main" id="{87F934AB-4389-7EDB-2A3A-4354E722F276}"/>
              </a:ext>
            </a:extLst>
          </p:cNvPr>
          <p:cNvPicPr>
            <a:picLocks noChangeAspect="1" noChangeArrowheads="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36734" r="-1" b="-1"/>
          <a:stretch/>
        </p:blipFill>
        <p:spPr bwMode="auto">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F5F8A6A-4B66-7651-EDA1-CB37D89DAA0E}"/>
              </a:ext>
            </a:extLst>
          </p:cNvPr>
          <p:cNvSpPr>
            <a:spLocks noGrp="1"/>
          </p:cNvSpPr>
          <p:nvPr>
            <p:ph idx="1"/>
          </p:nvPr>
        </p:nvSpPr>
        <p:spPr>
          <a:xfrm>
            <a:off x="6417734" y="2614612"/>
            <a:ext cx="5291663" cy="3752849"/>
          </a:xfrm>
        </p:spPr>
        <p:txBody>
          <a:bodyPr>
            <a:normAutofit/>
          </a:bodyPr>
          <a:lstStyle/>
          <a:p>
            <a:r>
              <a:rPr lang="en-US" sz="1800" dirty="0"/>
              <a:t>This project aims to create a chess game with two distinct modes - player versus player and player versus artificial intelligence. It will be implemented through the utilization of object-oriented programming, the minimax algorithm, and Python with the </a:t>
            </a:r>
            <a:r>
              <a:rPr lang="en-US" sz="1800" dirty="0" err="1"/>
              <a:t>Pygame</a:t>
            </a:r>
            <a:r>
              <a:rPr lang="en-US" sz="1800" dirty="0"/>
              <a:t> library to ensure full functionality.</a:t>
            </a:r>
          </a:p>
        </p:txBody>
      </p:sp>
    </p:spTree>
    <p:extLst>
      <p:ext uri="{BB962C8B-B14F-4D97-AF65-F5344CB8AC3E}">
        <p14:creationId xmlns:p14="http://schemas.microsoft.com/office/powerpoint/2010/main" val="1273447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06B8B-E712-D7B8-034A-E2F21989A96A}"/>
              </a:ext>
            </a:extLst>
          </p:cNvPr>
          <p:cNvSpPr>
            <a:spLocks noGrp="1"/>
          </p:cNvSpPr>
          <p:nvPr>
            <p:ph type="title"/>
          </p:nvPr>
        </p:nvSpPr>
        <p:spPr/>
        <p:txBody>
          <a:bodyPr/>
          <a:lstStyle/>
          <a:p>
            <a:r>
              <a:rPr lang="en-US" b="1" dirty="0">
                <a:solidFill>
                  <a:srgbClr val="561F01"/>
                </a:solidFill>
                <a:latin typeface="Aharoni" panose="02010803020104030203" pitchFamily="2" charset="-79"/>
                <a:ea typeface="ADLaM Display" panose="020F0502020204030204" pitchFamily="2" charset="0"/>
                <a:cs typeface="Aharoni" panose="02010803020104030203" pitchFamily="2" charset="-79"/>
              </a:rPr>
              <a:t>APPROACH</a:t>
            </a:r>
            <a:endParaRPr lang="en-US" dirty="0"/>
          </a:p>
        </p:txBody>
      </p:sp>
      <p:graphicFrame>
        <p:nvGraphicFramePr>
          <p:cNvPr id="5" name="Content Placeholder 2">
            <a:extLst>
              <a:ext uri="{FF2B5EF4-FFF2-40B4-BE49-F238E27FC236}">
                <a16:creationId xmlns:a16="http://schemas.microsoft.com/office/drawing/2014/main" id="{C678EC34-A36B-AA8F-C29F-D57E638751E1}"/>
              </a:ext>
            </a:extLst>
          </p:cNvPr>
          <p:cNvGraphicFramePr>
            <a:graphicFrameLocks noGrp="1"/>
          </p:cNvGraphicFramePr>
          <p:nvPr>
            <p:ph idx="1"/>
            <p:extLst>
              <p:ext uri="{D42A27DB-BD31-4B8C-83A1-F6EECF244321}">
                <p14:modId xmlns:p14="http://schemas.microsoft.com/office/powerpoint/2010/main" val="351036706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78549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964F9-C160-451F-DAD7-1E7157A4ECC0}"/>
              </a:ext>
            </a:extLst>
          </p:cNvPr>
          <p:cNvSpPr>
            <a:spLocks noGrp="1"/>
          </p:cNvSpPr>
          <p:nvPr>
            <p:ph type="title"/>
          </p:nvPr>
        </p:nvSpPr>
        <p:spPr>
          <a:xfrm>
            <a:off x="761803" y="350196"/>
            <a:ext cx="4646904" cy="960444"/>
          </a:xfrm>
        </p:spPr>
        <p:txBody>
          <a:bodyPr anchor="ctr">
            <a:normAutofit fontScale="90000"/>
          </a:bodyPr>
          <a:lstStyle/>
          <a:p>
            <a:r>
              <a:rPr lang="en-US" sz="4000" b="1" dirty="0">
                <a:solidFill>
                  <a:srgbClr val="561F01"/>
                </a:solidFill>
                <a:latin typeface="Aharoni" panose="02010803020104030203" pitchFamily="2" charset="-79"/>
                <a:ea typeface="ADLaM Display" panose="020F0502020204030204" pitchFamily="2" charset="0"/>
                <a:cs typeface="Aharoni" panose="02010803020104030203" pitchFamily="2" charset="-79"/>
              </a:rPr>
              <a:t>EVALUATION</a:t>
            </a:r>
            <a:r>
              <a:rPr lang="en-US" sz="4000" b="1" dirty="0">
                <a:latin typeface="Aharoni" panose="02010803020104030203" pitchFamily="2" charset="-79"/>
                <a:ea typeface="ADLaM Display" panose="020F0502020204030204" pitchFamily="2" charset="0"/>
                <a:cs typeface="Aharoni" panose="02010803020104030203" pitchFamily="2" charset="-79"/>
              </a:rPr>
              <a:t> </a:t>
            </a:r>
            <a:r>
              <a:rPr lang="en-US" sz="3600" b="1" dirty="0">
                <a:solidFill>
                  <a:srgbClr val="561F01"/>
                </a:solidFill>
                <a:latin typeface="Aharoni" panose="02010803020104030203" pitchFamily="2" charset="-79"/>
                <a:ea typeface="ADLaM Display" panose="020F0502020204030204" pitchFamily="2" charset="0"/>
                <a:cs typeface="Aharoni" panose="02010803020104030203" pitchFamily="2" charset="-79"/>
              </a:rPr>
              <a:t>METHODOLOGY</a:t>
            </a:r>
            <a:endParaRPr lang="en-US" sz="4000" dirty="0">
              <a:solidFill>
                <a:srgbClr val="561F01"/>
              </a:solidFill>
            </a:endParaRPr>
          </a:p>
        </p:txBody>
      </p:sp>
      <p:sp>
        <p:nvSpPr>
          <p:cNvPr id="3" name="Content Placeholder 2">
            <a:extLst>
              <a:ext uri="{FF2B5EF4-FFF2-40B4-BE49-F238E27FC236}">
                <a16:creationId xmlns:a16="http://schemas.microsoft.com/office/drawing/2014/main" id="{5E2C1E89-5532-51EF-9065-93C532145267}"/>
              </a:ext>
            </a:extLst>
          </p:cNvPr>
          <p:cNvSpPr>
            <a:spLocks noGrp="1"/>
          </p:cNvSpPr>
          <p:nvPr>
            <p:ph idx="1"/>
          </p:nvPr>
        </p:nvSpPr>
        <p:spPr>
          <a:xfrm>
            <a:off x="660202" y="1508760"/>
            <a:ext cx="4948117" cy="2927846"/>
          </a:xfrm>
        </p:spPr>
        <p:txBody>
          <a:bodyPr anchor="ctr">
            <a:normAutofit/>
          </a:bodyPr>
          <a:lstStyle/>
          <a:p>
            <a:pPr marL="514350" indent="-514350">
              <a:buAutoNum type="arabicPeriod"/>
            </a:pPr>
            <a:r>
              <a:rPr lang="en-US" sz="1400" dirty="0"/>
              <a:t>Guaranteeing the validity of moves, distinguishing between valid and invalid actions.</a:t>
            </a:r>
          </a:p>
          <a:p>
            <a:pPr marL="514350" indent="-514350">
              <a:buAutoNum type="arabicPeriod"/>
            </a:pPr>
            <a:r>
              <a:rPr lang="en-US" sz="1400" dirty="0"/>
              <a:t>Evaluating potential check situations on the chessboard.</a:t>
            </a:r>
          </a:p>
          <a:p>
            <a:pPr marL="514350" indent="-514350">
              <a:buAutoNum type="arabicPeriod"/>
            </a:pPr>
            <a:r>
              <a:rPr lang="en-US" sz="1400" dirty="0"/>
              <a:t>Comparing the computational efficiency with that of other online chess games.</a:t>
            </a:r>
          </a:p>
          <a:p>
            <a:pPr marL="514350" indent="-514350">
              <a:buAutoNum type="arabicPeriod"/>
            </a:pPr>
            <a:r>
              <a:rPr lang="en-US" sz="1400" dirty="0"/>
              <a:t>Measuring the duration, the algorithm requires to determine the subsequent move.</a:t>
            </a:r>
          </a:p>
          <a:p>
            <a:pPr marL="514350" indent="-514350">
              <a:buAutoNum type="arabicPeriod"/>
            </a:pPr>
            <a:r>
              <a:rPr lang="en-US" sz="1400" dirty="0"/>
              <a:t>This project is a comprehensive undertaking that enables players to engage in a game against an AI algorithm developed using the </a:t>
            </a:r>
            <a:r>
              <a:rPr lang="en-US" sz="1400" dirty="0" err="1"/>
              <a:t>Pygame</a:t>
            </a:r>
            <a:r>
              <a:rPr lang="en-US" sz="1400" dirty="0"/>
              <a:t> library.</a:t>
            </a:r>
          </a:p>
        </p:txBody>
      </p:sp>
      <p:sp>
        <p:nvSpPr>
          <p:cNvPr id="4" name="TextBox 3">
            <a:extLst>
              <a:ext uri="{FF2B5EF4-FFF2-40B4-BE49-F238E27FC236}">
                <a16:creationId xmlns:a16="http://schemas.microsoft.com/office/drawing/2014/main" id="{DADA0878-0A11-65C1-9B6F-D9BF35B50904}"/>
              </a:ext>
            </a:extLst>
          </p:cNvPr>
          <p:cNvSpPr txBox="1"/>
          <p:nvPr/>
        </p:nvSpPr>
        <p:spPr>
          <a:xfrm>
            <a:off x="761803" y="4436606"/>
            <a:ext cx="3606997" cy="646331"/>
          </a:xfrm>
          <a:prstGeom prst="rect">
            <a:avLst/>
          </a:prstGeom>
          <a:noFill/>
        </p:spPr>
        <p:txBody>
          <a:bodyPr wrap="square" rtlCol="0">
            <a:spAutoFit/>
          </a:bodyPr>
          <a:lstStyle/>
          <a:p>
            <a:r>
              <a:rPr lang="en-US" sz="3600" b="1" dirty="0">
                <a:solidFill>
                  <a:srgbClr val="561F01"/>
                </a:solidFill>
                <a:latin typeface="Aharoni" panose="02010803020104030203" pitchFamily="2" charset="-79"/>
                <a:ea typeface="ADLaM Display" panose="020F0502020204030204" pitchFamily="2" charset="0"/>
                <a:cs typeface="Aharoni" panose="02010803020104030203" pitchFamily="2" charset="-79"/>
              </a:rPr>
              <a:t>DELIVERABLES</a:t>
            </a:r>
            <a:endParaRPr lang="en-US" sz="3600" dirty="0"/>
          </a:p>
        </p:txBody>
      </p:sp>
      <p:sp>
        <p:nvSpPr>
          <p:cNvPr id="6" name="TextBox 5">
            <a:extLst>
              <a:ext uri="{FF2B5EF4-FFF2-40B4-BE49-F238E27FC236}">
                <a16:creationId xmlns:a16="http://schemas.microsoft.com/office/drawing/2014/main" id="{2DFF9D49-A26F-2602-69AA-9594CBA7E972}"/>
              </a:ext>
            </a:extLst>
          </p:cNvPr>
          <p:cNvSpPr txBox="1"/>
          <p:nvPr/>
        </p:nvSpPr>
        <p:spPr>
          <a:xfrm>
            <a:off x="863405" y="5144492"/>
            <a:ext cx="3606996" cy="1200329"/>
          </a:xfrm>
          <a:prstGeom prst="rect">
            <a:avLst/>
          </a:prstGeom>
          <a:noFill/>
        </p:spPr>
        <p:txBody>
          <a:bodyPr wrap="square" rtlCol="0">
            <a:spAutoFit/>
          </a:bodyPr>
          <a:lstStyle/>
          <a:p>
            <a:pPr marL="285750" indent="-285750">
              <a:buFont typeface="Arial" panose="020B0604020202020204" pitchFamily="34" charset="0"/>
              <a:buChar char="•"/>
            </a:pPr>
            <a:r>
              <a:rPr lang="en-US" dirty="0"/>
              <a:t>YouTube link of the game.</a:t>
            </a:r>
            <a:endParaRPr lang="en-US" sz="1800" dirty="0"/>
          </a:p>
          <a:p>
            <a:pPr marL="285750" indent="-285750">
              <a:buFont typeface="Arial" panose="020B0604020202020204" pitchFamily="34" charset="0"/>
              <a:buChar char="•"/>
            </a:pPr>
            <a:r>
              <a:rPr lang="en-US" sz="1800" dirty="0"/>
              <a:t> Complete project uploaded in a Zip file.</a:t>
            </a:r>
          </a:p>
          <a:p>
            <a:endParaRPr lang="en-US" dirty="0"/>
          </a:p>
        </p:txBody>
      </p:sp>
      <p:pic>
        <p:nvPicPr>
          <p:cNvPr id="2056" name="Picture 8" descr="How To Set Up A Chessboard - Chess.com">
            <a:extLst>
              <a:ext uri="{FF2B5EF4-FFF2-40B4-BE49-F238E27FC236}">
                <a16:creationId xmlns:a16="http://schemas.microsoft.com/office/drawing/2014/main" id="{46159543-1176-FFB4-FF79-49A5CE214F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4923" y="619125"/>
            <a:ext cx="5476875" cy="547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523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F711A-757E-4188-1295-9081A1529492}"/>
              </a:ext>
            </a:extLst>
          </p:cNvPr>
          <p:cNvSpPr>
            <a:spLocks noGrp="1"/>
          </p:cNvSpPr>
          <p:nvPr>
            <p:ph type="title"/>
          </p:nvPr>
        </p:nvSpPr>
        <p:spPr>
          <a:xfrm>
            <a:off x="6972300" y="466725"/>
            <a:ext cx="4381499" cy="1890870"/>
          </a:xfrm>
        </p:spPr>
        <p:txBody>
          <a:bodyPr anchor="b">
            <a:normAutofit/>
          </a:bodyPr>
          <a:lstStyle/>
          <a:p>
            <a:r>
              <a:rPr lang="en-US" sz="3200" dirty="0">
                <a:latin typeface="Aharoni" panose="02010803020104030203" pitchFamily="2" charset="-79"/>
                <a:cs typeface="Aharoni" panose="02010803020104030203" pitchFamily="2" charset="-79"/>
              </a:rPr>
              <a:t>Alpha Beta Pruning</a:t>
            </a:r>
          </a:p>
        </p:txBody>
      </p:sp>
      <p:pic>
        <p:nvPicPr>
          <p:cNvPr id="1026" name="Picture 2" descr="A step-by-step guide to building a simple chess AI">
            <a:extLst>
              <a:ext uri="{FF2B5EF4-FFF2-40B4-BE49-F238E27FC236}">
                <a16:creationId xmlns:a16="http://schemas.microsoft.com/office/drawing/2014/main" id="{880528E1-787E-08EE-D80D-1AA4096F49C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7114" y="2119893"/>
            <a:ext cx="6042311" cy="254757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CD610A5-35ED-93B4-FB34-6CBA62B0CF75}"/>
              </a:ext>
            </a:extLst>
          </p:cNvPr>
          <p:cNvSpPr>
            <a:spLocks noGrp="1"/>
          </p:cNvSpPr>
          <p:nvPr>
            <p:ph idx="1"/>
          </p:nvPr>
        </p:nvSpPr>
        <p:spPr>
          <a:xfrm>
            <a:off x="6972300" y="2357595"/>
            <a:ext cx="4381499" cy="3623713"/>
          </a:xfrm>
        </p:spPr>
        <p:txBody>
          <a:bodyPr anchor="t">
            <a:normAutofit/>
          </a:bodyPr>
          <a:lstStyle/>
          <a:p>
            <a:r>
              <a:rPr lang="en-US" sz="1600" dirty="0"/>
              <a:t>Alpha–beta pruning is a search algorithm designed to reduce the evaluation of nodes within the search tree by the minimax algorithm. This adversarial search algorithm is frequently employed in the machine play of two-player games.</a:t>
            </a:r>
          </a:p>
          <a:p>
            <a:pPr lvl="1"/>
            <a:r>
              <a:rPr lang="en-US" sz="1600" dirty="0"/>
              <a:t>Alpha is defined as the optimal (highest-value) selection identified thus far along the Maximizer's path. The initial value for alpha is set to negative infinity.</a:t>
            </a:r>
          </a:p>
          <a:p>
            <a:pPr lvl="1"/>
            <a:r>
              <a:rPr lang="en-US" sz="1600" dirty="0"/>
              <a:t>Beta is defined as the optimal (lowest-value)  selection identified thus far along the minimizer path. The initial value of beta is set to negative infinity. </a:t>
            </a:r>
          </a:p>
        </p:txBody>
      </p:sp>
      <p:grpSp>
        <p:nvGrpSpPr>
          <p:cNvPr id="1043" name="Group 1042">
            <a:extLst>
              <a:ext uri="{FF2B5EF4-FFF2-40B4-BE49-F238E27FC236}">
                <a16:creationId xmlns:a16="http://schemas.microsoft.com/office/drawing/2014/main" id="{31C49F18-8757-4E87-5C2E-9D6D7B82BA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044" name="Rectangle 1043">
              <a:extLst>
                <a:ext uri="{FF2B5EF4-FFF2-40B4-BE49-F238E27FC236}">
                  <a16:creationId xmlns:a16="http://schemas.microsoft.com/office/drawing/2014/main" id="{25C84D91-E5BF-B919-ACEF-4A25262CE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5" name="Rectangle 1044">
              <a:extLst>
                <a:ext uri="{FF2B5EF4-FFF2-40B4-BE49-F238E27FC236}">
                  <a16:creationId xmlns:a16="http://schemas.microsoft.com/office/drawing/2014/main" id="{DD889E38-27CA-E23F-B646-8D7B4BB17D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82679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0FB2AB-B106-FC0B-2A54-DA618CC4EB0D}"/>
              </a:ext>
            </a:extLst>
          </p:cNvPr>
          <p:cNvSpPr>
            <a:spLocks noGrp="1"/>
          </p:cNvSpPr>
          <p:nvPr>
            <p:ph type="title"/>
          </p:nvPr>
        </p:nvSpPr>
        <p:spPr>
          <a:xfrm>
            <a:off x="836679" y="723898"/>
            <a:ext cx="6002110" cy="1495425"/>
          </a:xfrm>
        </p:spPr>
        <p:txBody>
          <a:bodyPr vert="horz" lIns="91440" tIns="45720" rIns="91440" bIns="45720" rtlCol="0" anchor="ctr">
            <a:normAutofit/>
          </a:bodyPr>
          <a:lstStyle/>
          <a:p>
            <a:r>
              <a:rPr lang="en-US" sz="4000" dirty="0">
                <a:solidFill>
                  <a:srgbClr val="561F01"/>
                </a:solidFill>
                <a:latin typeface="Aharoni" panose="02010803020104030203" pitchFamily="2" charset="-79"/>
                <a:cs typeface="Aharoni" panose="02010803020104030203" pitchFamily="2" charset="-79"/>
              </a:rPr>
              <a:t>Algorithm Explained</a:t>
            </a:r>
          </a:p>
        </p:txBody>
      </p:sp>
      <p:sp>
        <p:nvSpPr>
          <p:cNvPr id="4" name="Text Placeholder 3">
            <a:extLst>
              <a:ext uri="{FF2B5EF4-FFF2-40B4-BE49-F238E27FC236}">
                <a16:creationId xmlns:a16="http://schemas.microsoft.com/office/drawing/2014/main" id="{29A21C9D-BB74-1F5F-2281-5C9472859294}"/>
              </a:ext>
            </a:extLst>
          </p:cNvPr>
          <p:cNvSpPr>
            <a:spLocks noGrp="1"/>
          </p:cNvSpPr>
          <p:nvPr>
            <p:ph type="body" sz="half" idx="2"/>
          </p:nvPr>
        </p:nvSpPr>
        <p:spPr>
          <a:xfrm>
            <a:off x="836680" y="2405067"/>
            <a:ext cx="6002110" cy="3729034"/>
          </a:xfrm>
        </p:spPr>
        <p:txBody>
          <a:bodyPr vert="horz" lIns="91440" tIns="45720" rIns="91440" bIns="45720" rtlCol="0">
            <a:normAutofit/>
          </a:bodyPr>
          <a:lstStyle/>
          <a:p>
            <a:pPr marL="342900" indent="-342900">
              <a:buFont typeface="Arial" panose="020B0604020202020204" pitchFamily="34" charset="0"/>
              <a:buChar char="•"/>
            </a:pPr>
            <a:r>
              <a:rPr lang="en-US" sz="2000" dirty="0"/>
              <a:t>For this chess game alpha-beta algorithm is used</a:t>
            </a:r>
          </a:p>
          <a:p>
            <a:pPr marL="342900" indent="-342900">
              <a:buFont typeface="Arial" panose="020B0604020202020204" pitchFamily="34" charset="0"/>
              <a:buChar char="•"/>
            </a:pPr>
            <a:r>
              <a:rPr lang="en-US" sz="2000" dirty="0"/>
              <a:t>The algorithm keeps track of two values, namely alpha and beta, signifying the minimum score guaranteed for the maximizing player and the maximum score assured for the minimizing player, respectively.</a:t>
            </a:r>
          </a:p>
          <a:p>
            <a:pPr marL="342900" indent="-342900">
              <a:buFont typeface="Arial" panose="020B0604020202020204" pitchFamily="34" charset="0"/>
              <a:buChar char="•"/>
            </a:pPr>
            <a:r>
              <a:rPr lang="en-US" sz="2000" dirty="0"/>
              <a:t>Initially alpha = - Infinity and beta = + Infinity</a:t>
            </a:r>
          </a:p>
          <a:p>
            <a:pPr marL="342900" indent="-342900">
              <a:buFont typeface="Arial" panose="020B0604020202020204" pitchFamily="34" charset="0"/>
              <a:buChar char="•"/>
            </a:pPr>
            <a:r>
              <a:rPr lang="en-US" sz="2000" dirty="0"/>
              <a:t>The present maximum depth assesses a range encompassing three players.</a:t>
            </a:r>
          </a:p>
        </p:txBody>
      </p:sp>
      <p:pic>
        <p:nvPicPr>
          <p:cNvPr id="6" name="Content Placeholder 5" descr="Close-up of chess pieces on a chessboard">
            <a:extLst>
              <a:ext uri="{FF2B5EF4-FFF2-40B4-BE49-F238E27FC236}">
                <a16:creationId xmlns:a16="http://schemas.microsoft.com/office/drawing/2014/main" id="{CD3E4E76-98DF-33A8-E909-A72A01C3355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6032" r="15557"/>
          <a:stretch/>
        </p:blipFill>
        <p:spPr>
          <a:xfrm>
            <a:off x="7199440" y="10"/>
            <a:ext cx="4992560" cy="6857990"/>
          </a:xfrm>
          <a:prstGeom prst="rect">
            <a:avLst/>
          </a:prstGeom>
          <a:effectLst/>
        </p:spPr>
      </p:pic>
    </p:spTree>
    <p:extLst>
      <p:ext uri="{BB962C8B-B14F-4D97-AF65-F5344CB8AC3E}">
        <p14:creationId xmlns:p14="http://schemas.microsoft.com/office/powerpoint/2010/main" val="3542449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1FBD3F-062E-5278-636E-1F32BD3966FD}"/>
              </a:ext>
            </a:extLst>
          </p:cNvPr>
          <p:cNvSpPr>
            <a:spLocks noGrp="1"/>
          </p:cNvSpPr>
          <p:nvPr>
            <p:ph idx="1"/>
          </p:nvPr>
        </p:nvSpPr>
        <p:spPr>
          <a:xfrm>
            <a:off x="2444061" y="1726267"/>
            <a:ext cx="7680959" cy="4034116"/>
          </a:xfrm>
        </p:spPr>
        <p:txBody>
          <a:bodyPr anchor="ctr">
            <a:normAutofit/>
          </a:bodyPr>
          <a:lstStyle/>
          <a:p>
            <a:pPr marL="0" indent="0">
              <a:buNone/>
            </a:pPr>
            <a:r>
              <a:rPr lang="en-US" sz="8800" dirty="0">
                <a:solidFill>
                  <a:srgbClr val="561F01"/>
                </a:solidFill>
                <a:latin typeface="Aharoni" panose="02010803020104030203" pitchFamily="2" charset="-79"/>
                <a:cs typeface="Aharoni" panose="02010803020104030203" pitchFamily="2" charset="-79"/>
              </a:rPr>
              <a:t>THANK YOU</a:t>
            </a:r>
          </a:p>
        </p:txBody>
      </p:sp>
    </p:spTree>
    <p:extLst>
      <p:ext uri="{BB962C8B-B14F-4D97-AF65-F5344CB8AC3E}">
        <p14:creationId xmlns:p14="http://schemas.microsoft.com/office/powerpoint/2010/main" val="3176302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85643-F646-195E-BA4C-941B363A35E0}"/>
              </a:ext>
            </a:extLst>
          </p:cNvPr>
          <p:cNvSpPr>
            <a:spLocks noGrp="1"/>
          </p:cNvSpPr>
          <p:nvPr>
            <p:ph type="title"/>
          </p:nvPr>
        </p:nvSpPr>
        <p:spPr>
          <a:xfrm>
            <a:off x="876693" y="497305"/>
            <a:ext cx="3959467" cy="1646455"/>
          </a:xfrm>
        </p:spPr>
        <p:txBody>
          <a:bodyPr anchor="b">
            <a:normAutofit/>
          </a:bodyPr>
          <a:lstStyle/>
          <a:p>
            <a:r>
              <a:rPr lang="en-US" sz="4000" b="1" dirty="0">
                <a:solidFill>
                  <a:srgbClr val="561F01"/>
                </a:solidFill>
                <a:latin typeface="Aharoni" panose="02010803020104030203" pitchFamily="2" charset="-79"/>
                <a:ea typeface="ADLaM Display" panose="020F0502020204030204" pitchFamily="2" charset="0"/>
                <a:cs typeface="Aharoni" panose="02010803020104030203" pitchFamily="2" charset="-79"/>
              </a:rPr>
              <a:t>Agenda</a:t>
            </a:r>
            <a:br>
              <a:rPr lang="en-US" sz="3200" b="1" i="0" dirty="0">
                <a:effectLst/>
                <a:latin typeface="Aharoni" panose="02010803020104030203" pitchFamily="2" charset="-79"/>
                <a:ea typeface="ADLaM Display" panose="020F0502020204030204" pitchFamily="2" charset="0"/>
                <a:cs typeface="Aharoni" panose="02010803020104030203" pitchFamily="2" charset="-79"/>
              </a:rPr>
            </a:br>
            <a:br>
              <a:rPr lang="en-US" sz="3200" b="1" dirty="0">
                <a:latin typeface="Aharoni" panose="02010803020104030203" pitchFamily="2" charset="-79"/>
                <a:ea typeface="ADLaM Display" panose="020F0502020204030204" pitchFamily="2" charset="0"/>
                <a:cs typeface="Aharoni" panose="02010803020104030203" pitchFamily="2" charset="-79"/>
              </a:rPr>
            </a:br>
            <a:endParaRPr lang="en-US" sz="3200" b="1" dirty="0">
              <a:latin typeface="Aharoni" panose="02010803020104030203" pitchFamily="2" charset="-79"/>
              <a:ea typeface="ADLaM Display" panose="020F0502020204030204" pitchFamily="2" charset="0"/>
              <a:cs typeface="Aharoni" panose="02010803020104030203" pitchFamily="2" charset="-79"/>
            </a:endParaRPr>
          </a:p>
        </p:txBody>
      </p:sp>
      <p:sp>
        <p:nvSpPr>
          <p:cNvPr id="3" name="Content Placeholder 2">
            <a:extLst>
              <a:ext uri="{FF2B5EF4-FFF2-40B4-BE49-F238E27FC236}">
                <a16:creationId xmlns:a16="http://schemas.microsoft.com/office/drawing/2014/main" id="{6F5F8A6A-4B66-7651-EDA1-CB37D89DAA0E}"/>
              </a:ext>
            </a:extLst>
          </p:cNvPr>
          <p:cNvSpPr>
            <a:spLocks noGrp="1"/>
          </p:cNvSpPr>
          <p:nvPr>
            <p:ph idx="1"/>
          </p:nvPr>
        </p:nvSpPr>
        <p:spPr>
          <a:xfrm>
            <a:off x="876693" y="990503"/>
            <a:ext cx="4597746" cy="4990805"/>
          </a:xfrm>
        </p:spPr>
        <p:txBody>
          <a:bodyPr anchor="t">
            <a:normAutofit/>
          </a:bodyPr>
          <a:lstStyle/>
          <a:p>
            <a:endParaRPr lang="en-US" sz="2400" dirty="0">
              <a:solidFill>
                <a:srgbClr val="561F01"/>
              </a:solidFill>
              <a:latin typeface="Aharoni" panose="02010803020104030203" pitchFamily="2" charset="-79"/>
              <a:cs typeface="Aharoni" panose="02010803020104030203" pitchFamily="2" charset="-79"/>
            </a:endParaRPr>
          </a:p>
          <a:p>
            <a:r>
              <a:rPr lang="en-US" sz="2400" dirty="0"/>
              <a:t> Introduction</a:t>
            </a:r>
          </a:p>
          <a:p>
            <a:r>
              <a:rPr lang="en-US" sz="2400" dirty="0"/>
              <a:t> Requirements</a:t>
            </a:r>
          </a:p>
          <a:p>
            <a:r>
              <a:rPr lang="en-US" sz="2400" dirty="0"/>
              <a:t> Files to be Included</a:t>
            </a:r>
          </a:p>
          <a:p>
            <a:r>
              <a:rPr lang="en-US" sz="2400" dirty="0"/>
              <a:t> Representation of Moves</a:t>
            </a:r>
          </a:p>
          <a:p>
            <a:pPr lvl="1"/>
            <a:r>
              <a:rPr lang="en-US" sz="1800" dirty="0"/>
              <a:t>Move Selections</a:t>
            </a:r>
          </a:p>
          <a:p>
            <a:pPr lvl="1"/>
            <a:r>
              <a:rPr lang="en-US" sz="1800" dirty="0"/>
              <a:t>Chess Pieces	</a:t>
            </a:r>
          </a:p>
          <a:p>
            <a:r>
              <a:rPr lang="en-US" sz="2400" dirty="0"/>
              <a:t> Objective </a:t>
            </a:r>
          </a:p>
          <a:p>
            <a:r>
              <a:rPr lang="en-US" sz="2400" dirty="0"/>
              <a:t> Approach</a:t>
            </a:r>
          </a:p>
          <a:p>
            <a:r>
              <a:rPr lang="en-US" sz="2400" dirty="0"/>
              <a:t> Methodology</a:t>
            </a:r>
          </a:p>
          <a:p>
            <a:r>
              <a:rPr lang="en-US" sz="2400" dirty="0"/>
              <a:t> Algo used</a:t>
            </a:r>
          </a:p>
        </p:txBody>
      </p:sp>
      <p:pic>
        <p:nvPicPr>
          <p:cNvPr id="2052" name="Picture 4" descr="Living under AI supremacy: Five lessons learned from chess">
            <a:extLst>
              <a:ext uri="{FF2B5EF4-FFF2-40B4-BE49-F238E27FC236}">
                <a16:creationId xmlns:a16="http://schemas.microsoft.com/office/drawing/2014/main" id="{87F934AB-4389-7EDB-2A3A-4354E722F2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756" r="15103" b="-1"/>
          <a:stretch/>
        </p:blipFill>
        <p:spPr bwMode="auto">
          <a:xfrm>
            <a:off x="6096001" y="896056"/>
            <a:ext cx="5319062" cy="4990805"/>
          </a:xfrm>
          <a:prstGeom prst="rect">
            <a:avLst/>
          </a:prstGeom>
          <a:noFill/>
          <a:extLst>
            <a:ext uri="{909E8E84-426E-40DD-AFC4-6F175D3DCCD1}">
              <a14:hiddenFill xmlns:a14="http://schemas.microsoft.com/office/drawing/2010/main">
                <a:solidFill>
                  <a:srgbClr val="FFFFFF"/>
                </a:solidFill>
              </a14:hiddenFill>
            </a:ext>
          </a:extLst>
        </p:spPr>
      </p:pic>
      <p:grpSp>
        <p:nvGrpSpPr>
          <p:cNvPr id="2094" name="Group 2093">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2091" name="Rectangle 2090">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5" name="Rectangle 2094">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77248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964F9-C160-451F-DAD7-1E7157A4ECC0}"/>
              </a:ext>
            </a:extLst>
          </p:cNvPr>
          <p:cNvSpPr>
            <a:spLocks noGrp="1"/>
          </p:cNvSpPr>
          <p:nvPr>
            <p:ph type="title"/>
          </p:nvPr>
        </p:nvSpPr>
        <p:spPr>
          <a:xfrm>
            <a:off x="6417733" y="614362"/>
            <a:ext cx="5291663" cy="1243013"/>
          </a:xfrm>
        </p:spPr>
        <p:txBody>
          <a:bodyPr anchor="b">
            <a:normAutofit/>
          </a:bodyPr>
          <a:lstStyle/>
          <a:p>
            <a:r>
              <a:rPr lang="en-US" sz="4000" b="1" dirty="0">
                <a:solidFill>
                  <a:srgbClr val="561F01"/>
                </a:solidFill>
                <a:latin typeface="Aharoni" panose="02010803020104030203" pitchFamily="2" charset="-79"/>
                <a:ea typeface="ADLaM Display" panose="020F0502020204030204" pitchFamily="2" charset="0"/>
                <a:cs typeface="Aharoni" panose="02010803020104030203" pitchFamily="2" charset="-79"/>
              </a:rPr>
              <a:t>Chess Game</a:t>
            </a:r>
          </a:p>
        </p:txBody>
      </p:sp>
      <p:pic>
        <p:nvPicPr>
          <p:cNvPr id="5" name="Picture 4" descr="Chess pieces on a chessboard">
            <a:extLst>
              <a:ext uri="{FF2B5EF4-FFF2-40B4-BE49-F238E27FC236}">
                <a16:creationId xmlns:a16="http://schemas.microsoft.com/office/drawing/2014/main" id="{6B112410-7777-4D6D-448E-7DA735102E55}"/>
              </a:ext>
            </a:extLst>
          </p:cNvPr>
          <p:cNvPicPr>
            <a:picLocks noChangeAspect="1"/>
          </p:cNvPicPr>
          <p:nvPr/>
        </p:nvPicPr>
        <p:blipFill rotWithShape="1">
          <a:blip r:embed="rId2"/>
          <a:srcRect l="24962" r="15690" b="-2"/>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3" name="Content Placeholder 2">
            <a:extLst>
              <a:ext uri="{FF2B5EF4-FFF2-40B4-BE49-F238E27FC236}">
                <a16:creationId xmlns:a16="http://schemas.microsoft.com/office/drawing/2014/main" id="{5E2C1E89-5532-51EF-9065-93C532145267}"/>
              </a:ext>
            </a:extLst>
          </p:cNvPr>
          <p:cNvSpPr>
            <a:spLocks noGrp="1"/>
          </p:cNvSpPr>
          <p:nvPr>
            <p:ph idx="1"/>
          </p:nvPr>
        </p:nvSpPr>
        <p:spPr>
          <a:xfrm>
            <a:off x="6417734" y="1857375"/>
            <a:ext cx="5291663" cy="4510087"/>
          </a:xfrm>
        </p:spPr>
        <p:txBody>
          <a:bodyPr>
            <a:normAutofit/>
          </a:bodyPr>
          <a:lstStyle/>
          <a:p>
            <a:r>
              <a:rPr lang="en-US" sz="2400" dirty="0"/>
              <a:t>Chess is a two-player board game that falls under the category of abstract strategy games. Devoid of hidden information, it is conducted on a chessboard comprising 64 squares organized in an eight-by-eight grid.</a:t>
            </a:r>
          </a:p>
          <a:p>
            <a:r>
              <a:rPr lang="en-US" sz="2400" dirty="0"/>
              <a:t>Artificial intelligence finds extensive application in real-world everyday scenarios. Chess stands out as a game that showcases the impressive utilization of artificial intelligence.</a:t>
            </a:r>
          </a:p>
        </p:txBody>
      </p:sp>
    </p:spTree>
    <p:extLst>
      <p:ext uri="{BB962C8B-B14F-4D97-AF65-F5344CB8AC3E}">
        <p14:creationId xmlns:p14="http://schemas.microsoft.com/office/powerpoint/2010/main" val="3506230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5CEEB94-8396-8EE0-AE9B-D8C5F33FCDD7}"/>
              </a:ext>
            </a:extLst>
          </p:cNvPr>
          <p:cNvSpPr>
            <a:spLocks noGrp="1"/>
          </p:cNvSpPr>
          <p:nvPr>
            <p:ph type="title"/>
          </p:nvPr>
        </p:nvSpPr>
        <p:spPr>
          <a:xfrm>
            <a:off x="838201" y="365125"/>
            <a:ext cx="5251316" cy="1807305"/>
          </a:xfrm>
        </p:spPr>
        <p:txBody>
          <a:bodyPr vert="horz" lIns="91440" tIns="45720" rIns="91440" bIns="45720" rtlCol="0" anchor="ctr">
            <a:normAutofit/>
          </a:bodyPr>
          <a:lstStyle/>
          <a:p>
            <a:r>
              <a:rPr lang="en-US" sz="4400" b="1" dirty="0">
                <a:solidFill>
                  <a:srgbClr val="561F01"/>
                </a:solidFill>
                <a:latin typeface="Aharoni" panose="02010803020104030203" pitchFamily="2" charset="-79"/>
                <a:cs typeface="Aharoni" panose="02010803020104030203" pitchFamily="2" charset="-79"/>
              </a:rPr>
              <a:t>Requirements</a:t>
            </a:r>
            <a:endParaRPr lang="en-US" sz="4400" dirty="0">
              <a:solidFill>
                <a:srgbClr val="561F01"/>
              </a:solidFill>
              <a:latin typeface="Aharoni" panose="02010803020104030203" pitchFamily="2" charset="-79"/>
              <a:cs typeface="Aharoni" panose="02010803020104030203" pitchFamily="2" charset="-79"/>
            </a:endParaRPr>
          </a:p>
        </p:txBody>
      </p:sp>
      <p:sp>
        <p:nvSpPr>
          <p:cNvPr id="6" name="Text Placeholder 5">
            <a:extLst>
              <a:ext uri="{FF2B5EF4-FFF2-40B4-BE49-F238E27FC236}">
                <a16:creationId xmlns:a16="http://schemas.microsoft.com/office/drawing/2014/main" id="{230A5B01-A51D-101B-9B74-AFBC568A5071}"/>
              </a:ext>
            </a:extLst>
          </p:cNvPr>
          <p:cNvSpPr>
            <a:spLocks noGrp="1"/>
          </p:cNvSpPr>
          <p:nvPr>
            <p:ph type="body" sz="half" idx="2"/>
          </p:nvPr>
        </p:nvSpPr>
        <p:spPr>
          <a:xfrm>
            <a:off x="835153" y="1771650"/>
            <a:ext cx="5391013" cy="4721225"/>
          </a:xfrm>
        </p:spPr>
        <p:txBody>
          <a:bodyPr vert="horz" lIns="91440" tIns="45720" rIns="91440" bIns="45720" rtlCol="0">
            <a:normAutofit fontScale="77500" lnSpcReduction="20000"/>
          </a:bodyPr>
          <a:lstStyle/>
          <a:p>
            <a:endParaRPr lang="en-US" dirty="0"/>
          </a:p>
          <a:p>
            <a:pPr marL="285750" indent="-228600">
              <a:buFont typeface="Arial" panose="020B0604020202020204" pitchFamily="34" charset="0"/>
              <a:buChar char="•"/>
            </a:pPr>
            <a:r>
              <a:rPr lang="en-US" sz="3100" dirty="0"/>
              <a:t>Python 3.10 version</a:t>
            </a:r>
          </a:p>
          <a:p>
            <a:pPr marL="285750" indent="-228600">
              <a:buFont typeface="Arial" panose="020B0604020202020204" pitchFamily="34" charset="0"/>
              <a:buChar char="•"/>
            </a:pPr>
            <a:r>
              <a:rPr lang="en-US" sz="3100" dirty="0"/>
              <a:t>PIP (performance improvement plan) for libraries installation.</a:t>
            </a:r>
          </a:p>
          <a:p>
            <a:pPr marL="285750" indent="-228600">
              <a:buFont typeface="Arial" panose="020B0604020202020204" pitchFamily="34" charset="0"/>
              <a:buChar char="•"/>
            </a:pPr>
            <a:r>
              <a:rPr lang="en-US" sz="3100" dirty="0" err="1"/>
              <a:t>PyGame</a:t>
            </a:r>
            <a:r>
              <a:rPr lang="en-US" sz="3100" dirty="0"/>
              <a:t>- It is an open-source Python programming language module created to support the creation of multimedia apps and games.</a:t>
            </a:r>
          </a:p>
          <a:p>
            <a:pPr marL="285750" indent="-228600">
              <a:buFont typeface="Arial" panose="020B0604020202020204" pitchFamily="34" charset="0"/>
              <a:buChar char="•"/>
            </a:pPr>
            <a:r>
              <a:rPr lang="en-US" sz="3100" dirty="0"/>
              <a:t>Time - Provides ways to represent time in code, including objects, numbers, and strings. It not only represents time, but it also provides functionality such as waiting during code execution and measuring code efficiency.</a:t>
            </a:r>
          </a:p>
        </p:txBody>
      </p:sp>
      <p:pic>
        <p:nvPicPr>
          <p:cNvPr id="8" name="Content Placeholder 7" descr="Chess pieces laid on a wood surface">
            <a:extLst>
              <a:ext uri="{FF2B5EF4-FFF2-40B4-BE49-F238E27FC236}">
                <a16:creationId xmlns:a16="http://schemas.microsoft.com/office/drawing/2014/main" id="{F60D4847-0112-2CA5-C938-3610AC330D4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1964" r="-1"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19702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8C633-70FE-12F1-5D26-2B4FDD50D360}"/>
              </a:ext>
            </a:extLst>
          </p:cNvPr>
          <p:cNvSpPr>
            <a:spLocks noGrp="1"/>
          </p:cNvSpPr>
          <p:nvPr>
            <p:ph type="title"/>
          </p:nvPr>
        </p:nvSpPr>
        <p:spPr>
          <a:xfrm>
            <a:off x="839788" y="457200"/>
            <a:ext cx="3932237" cy="1026160"/>
          </a:xfrm>
        </p:spPr>
        <p:txBody>
          <a:bodyPr/>
          <a:lstStyle/>
          <a:p>
            <a:r>
              <a:rPr lang="en-US" sz="4000" b="1" dirty="0">
                <a:solidFill>
                  <a:srgbClr val="561F01"/>
                </a:solidFill>
                <a:latin typeface="Aharoni" panose="02010803020104030203" pitchFamily="2" charset="-79"/>
                <a:ea typeface="ADLaM Display" panose="020F0502020204030204" pitchFamily="2" charset="0"/>
                <a:cs typeface="Aharoni" panose="02010803020104030203" pitchFamily="2" charset="-79"/>
              </a:rPr>
              <a:t>File</a:t>
            </a:r>
            <a:r>
              <a:rPr lang="en-US" sz="3200" b="1" dirty="0">
                <a:solidFill>
                  <a:srgbClr val="561F01"/>
                </a:solidFill>
                <a:latin typeface="Aharoni" panose="02010803020104030203" pitchFamily="2" charset="-79"/>
                <a:ea typeface="ADLaM Display" panose="020F0502020204030204" pitchFamily="2" charset="0"/>
                <a:cs typeface="Aharoni" panose="02010803020104030203" pitchFamily="2" charset="-79"/>
              </a:rPr>
              <a:t> uploaded</a:t>
            </a:r>
            <a:endParaRPr lang="en-US" dirty="0">
              <a:solidFill>
                <a:srgbClr val="561F01"/>
              </a:solidFill>
            </a:endParaRPr>
          </a:p>
        </p:txBody>
      </p:sp>
      <p:pic>
        <p:nvPicPr>
          <p:cNvPr id="14" name="Content Placeholder 13" descr="Checker game with brown and white pawns">
            <a:extLst>
              <a:ext uri="{FF2B5EF4-FFF2-40B4-BE49-F238E27FC236}">
                <a16:creationId xmlns:a16="http://schemas.microsoft.com/office/drawing/2014/main" id="{811756F8-E4D1-DAE7-E8E8-395C923454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2936" y="1595121"/>
            <a:ext cx="4149089" cy="4882038"/>
          </a:xfrm>
        </p:spPr>
      </p:pic>
      <p:sp>
        <p:nvSpPr>
          <p:cNvPr id="4" name="Text Placeholder 3">
            <a:extLst>
              <a:ext uri="{FF2B5EF4-FFF2-40B4-BE49-F238E27FC236}">
                <a16:creationId xmlns:a16="http://schemas.microsoft.com/office/drawing/2014/main" id="{1F701E29-A0C9-97E2-FE7B-0C30F79A41D7}"/>
              </a:ext>
            </a:extLst>
          </p:cNvPr>
          <p:cNvSpPr>
            <a:spLocks noGrp="1"/>
          </p:cNvSpPr>
          <p:nvPr>
            <p:ph type="body" sz="half" idx="2"/>
          </p:nvPr>
        </p:nvSpPr>
        <p:spPr>
          <a:xfrm>
            <a:off x="4772026" y="1595120"/>
            <a:ext cx="6797040" cy="4882039"/>
          </a:xfrm>
        </p:spPr>
        <p:txBody>
          <a:bodyPr/>
          <a:lstStyle/>
          <a:p>
            <a:pPr marL="285750" indent="-285750">
              <a:buFont typeface="Arial" panose="020B0604020202020204" pitchFamily="34" charset="0"/>
              <a:buChar char="•"/>
            </a:pPr>
            <a:endParaRPr lang="en-US" sz="1800" b="1" dirty="0"/>
          </a:p>
          <a:p>
            <a:pPr marL="285750" indent="-285750">
              <a:buFont typeface="Arial" panose="020B0604020202020204" pitchFamily="34" charset="0"/>
              <a:buChar char="•"/>
            </a:pPr>
            <a:r>
              <a:rPr lang="en-US" sz="1800" b="1" dirty="0"/>
              <a:t>assets folder</a:t>
            </a:r>
            <a:r>
              <a:rPr lang="en-US" dirty="0"/>
              <a:t>: Contains all the chess piece sprites used for the game’s 		               graphics.</a:t>
            </a:r>
          </a:p>
          <a:p>
            <a:pPr marL="285750" indent="-285750">
              <a:buFont typeface="Arial" panose="020B0604020202020204" pitchFamily="34" charset="0"/>
              <a:buChar char="•"/>
            </a:pPr>
            <a:r>
              <a:rPr lang="en-US" sz="1800" b="1" dirty="0"/>
              <a:t>chess.py</a:t>
            </a:r>
            <a:r>
              <a:rPr lang="en-US" dirty="0"/>
              <a:t>: The main program used to run the interface and game. Run this 	      program when starting the game.</a:t>
            </a:r>
          </a:p>
          <a:p>
            <a:pPr marL="285750" indent="-285750">
              <a:buFont typeface="Arial" panose="020B0604020202020204" pitchFamily="34" charset="0"/>
              <a:buChar char="•"/>
            </a:pPr>
            <a:r>
              <a:rPr lang="en-US" sz="1800" b="1" dirty="0"/>
              <a:t>pieces.py</a:t>
            </a:r>
            <a:r>
              <a:rPr lang="en-US" dirty="0"/>
              <a:t>: Contains the master class ‘Pieces’ as well as all individual piece 	        classes  that inherit the main class.</a:t>
            </a:r>
          </a:p>
          <a:p>
            <a:pPr marL="285750" indent="-285750">
              <a:buFont typeface="Arial" panose="020B0604020202020204" pitchFamily="34" charset="0"/>
              <a:buChar char="•"/>
            </a:pPr>
            <a:r>
              <a:rPr lang="en-US" sz="1800" b="1" dirty="0"/>
              <a:t>board.py</a:t>
            </a:r>
            <a:r>
              <a:rPr lang="en-US" dirty="0"/>
              <a:t>: This contains the board class and its methods. Also contains the 	       alpha-beta pruning method that the computer uses to make 		       moves that.</a:t>
            </a:r>
          </a:p>
          <a:p>
            <a:pPr marL="285750" indent="-285750">
              <a:buFont typeface="Arial" panose="020B0604020202020204" pitchFamily="34" charset="0"/>
              <a:buChar char="•"/>
            </a:pPr>
            <a:r>
              <a:rPr lang="en-US" sz="1800" b="1" dirty="0"/>
              <a:t>ratings.py</a:t>
            </a:r>
            <a:r>
              <a:rPr lang="en-US" dirty="0"/>
              <a:t>:  Contains the rating class with methods that evaluate the rating 	          of a move.</a:t>
            </a:r>
          </a:p>
          <a:p>
            <a:pPr marL="285750" indent="-285750">
              <a:buFont typeface="Arial" panose="020B0604020202020204" pitchFamily="34" charset="0"/>
              <a:buChar char="•"/>
            </a:pPr>
            <a:r>
              <a:rPr lang="en-US" sz="1800" b="1" dirty="0"/>
              <a:t>userInterface.py</a:t>
            </a:r>
            <a:r>
              <a:rPr lang="en-US" dirty="0"/>
              <a:t>: Contains the user-interface class that is used to play the 		  game and display the game using </a:t>
            </a:r>
            <a:r>
              <a:rPr lang="en-US" dirty="0" err="1"/>
              <a:t>pygame</a:t>
            </a:r>
            <a:r>
              <a:rPr lang="en-US" dirty="0"/>
              <a:t>.</a:t>
            </a:r>
          </a:p>
        </p:txBody>
      </p:sp>
    </p:spTree>
    <p:extLst>
      <p:ext uri="{BB962C8B-B14F-4D97-AF65-F5344CB8AC3E}">
        <p14:creationId xmlns:p14="http://schemas.microsoft.com/office/powerpoint/2010/main" val="3581294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27A7E51-BAEA-8DAE-9570-376D2BC2958C}"/>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b="1" kern="1200">
                <a:solidFill>
                  <a:srgbClr val="FFFFFF"/>
                </a:solidFill>
                <a:latin typeface="+mj-lt"/>
                <a:ea typeface="+mj-ea"/>
                <a:cs typeface="+mj-cs"/>
              </a:rPr>
              <a:t>Board &amp; Moves</a:t>
            </a:r>
            <a:endParaRPr lang="en-US" sz="2600" kern="120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7F64606A-8E7C-DD99-30BF-9A0D0F2C8C77}"/>
              </a:ext>
            </a:extLst>
          </p:cNvPr>
          <p:cNvPicPr>
            <a:picLocks noChangeAspect="1"/>
          </p:cNvPicPr>
          <p:nvPr/>
        </p:nvPicPr>
        <p:blipFill rotWithShape="1">
          <a:blip r:embed="rId2"/>
          <a:stretch/>
        </p:blipFill>
        <p:spPr>
          <a:xfrm>
            <a:off x="4038600" y="1405625"/>
            <a:ext cx="7188199" cy="4043361"/>
          </a:xfrm>
          <a:prstGeom prst="rect">
            <a:avLst/>
          </a:prstGeom>
        </p:spPr>
      </p:pic>
    </p:spTree>
    <p:extLst>
      <p:ext uri="{BB962C8B-B14F-4D97-AF65-F5344CB8AC3E}">
        <p14:creationId xmlns:p14="http://schemas.microsoft.com/office/powerpoint/2010/main" val="2837210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Chess knights head to head">
            <a:extLst>
              <a:ext uri="{FF2B5EF4-FFF2-40B4-BE49-F238E27FC236}">
                <a16:creationId xmlns:a16="http://schemas.microsoft.com/office/drawing/2014/main" id="{85DD71ED-22DF-EDEE-3A8B-F98FF16FFAE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826"/>
          <a:stretch/>
        </p:blipFill>
        <p:spPr>
          <a:xfrm>
            <a:off x="2522356" y="10"/>
            <a:ext cx="9669642" cy="6857990"/>
          </a:xfrm>
          <a:prstGeom prst="rect">
            <a:avLst/>
          </a:prstGeom>
        </p:spPr>
      </p:pic>
      <p:sp>
        <p:nvSpPr>
          <p:cNvPr id="20" name="Rectangle 1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ACB940B-B8B4-0A45-FC62-03E1B38DD7A0}"/>
              </a:ext>
            </a:extLst>
          </p:cNvPr>
          <p:cNvSpPr>
            <a:spLocks noGrp="1"/>
          </p:cNvSpPr>
          <p:nvPr>
            <p:ph type="title"/>
          </p:nvPr>
        </p:nvSpPr>
        <p:spPr>
          <a:xfrm>
            <a:off x="838200" y="365125"/>
            <a:ext cx="4505960" cy="1899912"/>
          </a:xfrm>
        </p:spPr>
        <p:txBody>
          <a:bodyPr vert="horz" lIns="91440" tIns="45720" rIns="91440" bIns="45720" rtlCol="0" anchor="ctr">
            <a:normAutofit/>
          </a:bodyPr>
          <a:lstStyle/>
          <a:p>
            <a:r>
              <a:rPr lang="en-US" sz="4000" b="1" dirty="0">
                <a:solidFill>
                  <a:srgbClr val="561F01"/>
                </a:solidFill>
                <a:latin typeface="Aharoni" panose="02010803020104030203" pitchFamily="2" charset="-79"/>
                <a:cs typeface="Aharoni" panose="02010803020104030203" pitchFamily="2" charset="-79"/>
              </a:rPr>
              <a:t>Move</a:t>
            </a:r>
            <a:r>
              <a:rPr lang="en-US" sz="4000" b="1" dirty="0">
                <a:solidFill>
                  <a:srgbClr val="561F01"/>
                </a:solidFill>
              </a:rPr>
              <a:t> </a:t>
            </a:r>
            <a:r>
              <a:rPr lang="en-US" sz="4000" b="1" dirty="0">
                <a:solidFill>
                  <a:srgbClr val="561F01"/>
                </a:solidFill>
                <a:latin typeface="Aharoni" panose="02010803020104030203" pitchFamily="2" charset="-79"/>
                <a:cs typeface="Aharoni" panose="02010803020104030203" pitchFamily="2" charset="-79"/>
              </a:rPr>
              <a:t>Selections</a:t>
            </a:r>
            <a:endParaRPr lang="en-US" sz="4000" dirty="0">
              <a:solidFill>
                <a:srgbClr val="561F01"/>
              </a:solidFill>
              <a:latin typeface="Aharoni" panose="02010803020104030203" pitchFamily="2" charset="-79"/>
              <a:cs typeface="Aharoni" panose="02010803020104030203" pitchFamily="2" charset="-79"/>
            </a:endParaRPr>
          </a:p>
        </p:txBody>
      </p:sp>
      <p:sp>
        <p:nvSpPr>
          <p:cNvPr id="4" name="Text Placeholder 3">
            <a:extLst>
              <a:ext uri="{FF2B5EF4-FFF2-40B4-BE49-F238E27FC236}">
                <a16:creationId xmlns:a16="http://schemas.microsoft.com/office/drawing/2014/main" id="{F5A9F466-3108-388F-46C6-0171D62C2796}"/>
              </a:ext>
            </a:extLst>
          </p:cNvPr>
          <p:cNvSpPr>
            <a:spLocks noGrp="1"/>
          </p:cNvSpPr>
          <p:nvPr>
            <p:ph type="body" sz="half" idx="2"/>
          </p:nvPr>
        </p:nvSpPr>
        <p:spPr>
          <a:xfrm>
            <a:off x="838200" y="2434201"/>
            <a:ext cx="3822189" cy="3742762"/>
          </a:xfrm>
        </p:spPr>
        <p:txBody>
          <a:bodyPr vert="horz" lIns="91440" tIns="45720" rIns="91440" bIns="45720" rtlCol="0">
            <a:normAutofit/>
          </a:bodyPr>
          <a:lstStyle/>
          <a:p>
            <a:pPr marL="285750" indent="-228600">
              <a:buFont typeface="Arial" panose="020B0604020202020204" pitchFamily="34" charset="0"/>
              <a:buChar char="•"/>
            </a:pPr>
            <a:r>
              <a:rPr lang="en-US" sz="2000" dirty="0"/>
              <a:t>The person who chosen white pieces  needs to take the first move.</a:t>
            </a:r>
          </a:p>
          <a:p>
            <a:pPr marL="285750" indent="-228600">
              <a:buFont typeface="Arial" panose="020B0604020202020204" pitchFamily="34" charset="0"/>
              <a:buChar char="•"/>
            </a:pPr>
            <a:r>
              <a:rPr lang="en-US" sz="2000" dirty="0"/>
              <a:t>And he had the opportunity  to  attack first.</a:t>
            </a:r>
          </a:p>
        </p:txBody>
      </p:sp>
    </p:spTree>
    <p:extLst>
      <p:ext uri="{BB962C8B-B14F-4D97-AF65-F5344CB8AC3E}">
        <p14:creationId xmlns:p14="http://schemas.microsoft.com/office/powerpoint/2010/main" val="862834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29FF7B-4E38-2FF8-F3C1-2D75D90C2101}"/>
              </a:ext>
            </a:extLst>
          </p:cNvPr>
          <p:cNvSpPr>
            <a:spLocks noGrp="1"/>
          </p:cNvSpPr>
          <p:nvPr>
            <p:ph type="title"/>
          </p:nvPr>
        </p:nvSpPr>
        <p:spPr>
          <a:xfrm>
            <a:off x="6513788" y="123459"/>
            <a:ext cx="4840010" cy="1115155"/>
          </a:xfrm>
        </p:spPr>
        <p:txBody>
          <a:bodyPr vert="horz" lIns="91440" tIns="45720" rIns="91440" bIns="45720" rtlCol="0" anchor="ctr">
            <a:noAutofit/>
          </a:bodyPr>
          <a:lstStyle/>
          <a:p>
            <a:r>
              <a:rPr lang="en-US" sz="4000" b="1" dirty="0">
                <a:solidFill>
                  <a:srgbClr val="561F01"/>
                </a:solidFill>
                <a:latin typeface="Aharoni" panose="02010803020104030203" pitchFamily="2" charset="-79"/>
                <a:ea typeface="ADLaM Display" panose="020F0502020204030204" pitchFamily="2" charset="0"/>
                <a:cs typeface="Aharoni" panose="02010803020104030203" pitchFamily="2" charset="-79"/>
              </a:rPr>
              <a:t>Chess Piece Movements</a:t>
            </a:r>
          </a:p>
        </p:txBody>
      </p:sp>
      <p:pic>
        <p:nvPicPr>
          <p:cNvPr id="6" name="Content Placeholder 5" descr="Checkmate move on chessboard">
            <a:extLst>
              <a:ext uri="{FF2B5EF4-FFF2-40B4-BE49-F238E27FC236}">
                <a16:creationId xmlns:a16="http://schemas.microsoft.com/office/drawing/2014/main" id="{2B0D229E-0DAA-995F-A342-D4127A4FC56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9549" r="31140"/>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4" name="Text Placeholder 3">
            <a:extLst>
              <a:ext uri="{FF2B5EF4-FFF2-40B4-BE49-F238E27FC236}">
                <a16:creationId xmlns:a16="http://schemas.microsoft.com/office/drawing/2014/main" id="{6DC02DA7-5CD2-0C56-C149-6E69413435D7}"/>
              </a:ext>
            </a:extLst>
          </p:cNvPr>
          <p:cNvSpPr>
            <a:spLocks noGrp="1"/>
          </p:cNvSpPr>
          <p:nvPr>
            <p:ph type="body" sz="half" idx="2"/>
          </p:nvPr>
        </p:nvSpPr>
        <p:spPr>
          <a:xfrm>
            <a:off x="6513788" y="1238614"/>
            <a:ext cx="5087662" cy="5162186"/>
          </a:xfrm>
        </p:spPr>
        <p:txBody>
          <a:bodyPr vert="horz" lIns="91440" tIns="45720" rIns="91440" bIns="45720" rtlCol="0">
            <a:noAutofit/>
          </a:bodyPr>
          <a:lstStyle/>
          <a:p>
            <a:pPr marL="285750" indent="-228600">
              <a:buFont typeface="Arial" panose="020B0604020202020204" pitchFamily="34" charset="0"/>
              <a:buChar char="•"/>
            </a:pPr>
            <a:r>
              <a:rPr lang="en-US" sz="1800" b="1" dirty="0"/>
              <a:t>KING</a:t>
            </a:r>
            <a:r>
              <a:rPr lang="en-US" sz="1800" dirty="0"/>
              <a:t>- The King, distinguished by a crown adorned with a cross, possesses the ability to traverse one square in any direction. This includes horizontal, vertical, or diagonal movements.</a:t>
            </a:r>
          </a:p>
          <a:p>
            <a:pPr marL="285750" indent="-228600">
              <a:buFont typeface="Arial" panose="020B0604020202020204" pitchFamily="34" charset="0"/>
              <a:buChar char="•"/>
            </a:pPr>
            <a:r>
              <a:rPr lang="en-US" sz="1800" b="1" dirty="0"/>
              <a:t>Queen </a:t>
            </a:r>
            <a:r>
              <a:rPr lang="en-US" sz="1800" dirty="0"/>
              <a:t>- The queen has the capability to traverse any number of squares in any direction—horizontally, vertically, or diagonally. Regarded as the most potent piece on the chessboard.</a:t>
            </a:r>
          </a:p>
          <a:p>
            <a:pPr marL="285750" indent="-228600">
              <a:buFont typeface="Arial" panose="020B0604020202020204" pitchFamily="34" charset="0"/>
              <a:buChar char="•"/>
            </a:pPr>
            <a:r>
              <a:rPr lang="en-US" sz="1800" b="1" dirty="0"/>
              <a:t>Rook- </a:t>
            </a:r>
            <a:r>
              <a:rPr lang="en-US" sz="1800" dirty="0"/>
              <a:t>The rook resembles a tower from an ancient structure and is a formidable piece. It possesses the ability to traverse the entire board either horizontally or vertically, covering any number of squares.</a:t>
            </a:r>
          </a:p>
          <a:p>
            <a:pPr marL="285750" indent="-228600">
              <a:buFont typeface="Arial" panose="020B0604020202020204" pitchFamily="34" charset="0"/>
              <a:buChar char="•"/>
            </a:pPr>
            <a:r>
              <a:rPr lang="en-US" sz="1800" b="1" dirty="0"/>
              <a:t>Bishop- </a:t>
            </a:r>
            <a:r>
              <a:rPr lang="en-US" sz="1800" dirty="0"/>
              <a:t>The bishop is capable of moving along the diagonals of the chessboard, both upwards and downwards. It is restricted to diagonal movements and cannot transition between squares of different colors.</a:t>
            </a:r>
          </a:p>
        </p:txBody>
      </p:sp>
    </p:spTree>
    <p:extLst>
      <p:ext uri="{BB962C8B-B14F-4D97-AF65-F5344CB8AC3E}">
        <p14:creationId xmlns:p14="http://schemas.microsoft.com/office/powerpoint/2010/main" val="3403124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DFC9F0E-1C1D-A6E9-6795-076C7883BFD3}"/>
              </a:ext>
            </a:extLst>
          </p:cNvPr>
          <p:cNvSpPr>
            <a:spLocks noGrp="1"/>
          </p:cNvSpPr>
          <p:nvPr>
            <p:ph type="body" sz="half" idx="2"/>
          </p:nvPr>
        </p:nvSpPr>
        <p:spPr>
          <a:xfrm>
            <a:off x="836613" y="1844842"/>
            <a:ext cx="5865812" cy="4016208"/>
          </a:xfrm>
        </p:spPr>
        <p:txBody>
          <a:bodyPr>
            <a:normAutofit/>
          </a:bodyPr>
          <a:lstStyle/>
          <a:p>
            <a:pPr marL="285750" indent="-285750" algn="just">
              <a:buFont typeface="Arial" panose="020B0604020202020204" pitchFamily="34" charset="0"/>
              <a:buChar char="•"/>
            </a:pPr>
            <a:r>
              <a:rPr lang="en-US" sz="2000" b="1" dirty="0"/>
              <a:t>Knight- </a:t>
            </a:r>
            <a:r>
              <a:rPr lang="en-US" sz="2000" dirty="0"/>
              <a:t>The knight moves in an "L" shape, advancing two spaces vertically and one space horizontally, or vice versa—two spaces horizontally and one space vertically.</a:t>
            </a:r>
          </a:p>
          <a:p>
            <a:pPr marL="285750" indent="-285750" algn="just">
              <a:buFont typeface="Arial" panose="020B0604020202020204" pitchFamily="34" charset="0"/>
              <a:buChar char="•"/>
            </a:pPr>
            <a:r>
              <a:rPr lang="en-US" sz="2000" b="1" dirty="0"/>
              <a:t>Pawns- </a:t>
            </a:r>
            <a:r>
              <a:rPr lang="en-US" sz="2000" dirty="0"/>
              <a:t> Pawns have the ability to move one square forward, except for their initial move when they can advance two squares. Importantly, they lack the capacity to move backward, distinguishing them from other chess pieces.</a:t>
            </a:r>
          </a:p>
        </p:txBody>
      </p:sp>
      <p:pic>
        <p:nvPicPr>
          <p:cNvPr id="3074" name="Picture 2" descr="Chess Board | Woodworking Project | Woodsmith Plans">
            <a:extLst>
              <a:ext uri="{FF2B5EF4-FFF2-40B4-BE49-F238E27FC236}">
                <a16:creationId xmlns:a16="http://schemas.microsoft.com/office/drawing/2014/main" id="{F61D0F95-DD82-0C63-8C45-43144F3CC4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8163" y="1419224"/>
            <a:ext cx="4945565" cy="3619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98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276</TotalTime>
  <Words>894</Words>
  <Application>Microsoft Office PowerPoint</Application>
  <PresentationFormat>Widescreen</PresentationFormat>
  <Paragraphs>75</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Aharoni</vt:lpstr>
      <vt:lpstr>Arial</vt:lpstr>
      <vt:lpstr>Bauhaus 93</vt:lpstr>
      <vt:lpstr>Calibri</vt:lpstr>
      <vt:lpstr>Calibri Light</vt:lpstr>
      <vt:lpstr>Times New Roman</vt:lpstr>
      <vt:lpstr>Office Theme</vt:lpstr>
      <vt:lpstr>OUR CHESS AGENT</vt:lpstr>
      <vt:lpstr>Agenda  </vt:lpstr>
      <vt:lpstr>Chess Game</vt:lpstr>
      <vt:lpstr>Requirements</vt:lpstr>
      <vt:lpstr>File uploaded</vt:lpstr>
      <vt:lpstr>PowerPoint Presentation</vt:lpstr>
      <vt:lpstr>Move Selections</vt:lpstr>
      <vt:lpstr>Chess Piece Movements</vt:lpstr>
      <vt:lpstr>PowerPoint Presentation</vt:lpstr>
      <vt:lpstr>OBJECTIVE  </vt:lpstr>
      <vt:lpstr>APPROACH</vt:lpstr>
      <vt:lpstr>EVALUATION METHODOLOGY</vt:lpstr>
      <vt:lpstr>Alpha Beta Pruning</vt:lpstr>
      <vt:lpstr>Algorithm Explained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OUR CHESS AGENT</dc:title>
  <dc:creator>Leelakrishnan, Nishmitha</dc:creator>
  <cp:lastModifiedBy>Leelakrishnan, Nishmitha</cp:lastModifiedBy>
  <cp:revision>37</cp:revision>
  <dcterms:created xsi:type="dcterms:W3CDTF">2023-11-03T17:09:16Z</dcterms:created>
  <dcterms:modified xsi:type="dcterms:W3CDTF">2023-12-01T14:47:55Z</dcterms:modified>
</cp:coreProperties>
</file>